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7" r:id="rId1"/>
    <p:sldMasterId id="2147483663" r:id="rId2"/>
    <p:sldMasterId id="2147483675" r:id="rId3"/>
  </p:sldMasterIdLst>
  <p:notesMasterIdLst>
    <p:notesMasterId r:id="rId54"/>
  </p:notesMasterIdLst>
  <p:sldIdLst>
    <p:sldId id="256" r:id="rId4"/>
    <p:sldId id="342" r:id="rId5"/>
    <p:sldId id="348" r:id="rId6"/>
    <p:sldId id="349" r:id="rId7"/>
    <p:sldId id="360" r:id="rId8"/>
    <p:sldId id="362" r:id="rId9"/>
    <p:sldId id="361" r:id="rId10"/>
    <p:sldId id="395" r:id="rId11"/>
    <p:sldId id="353" r:id="rId12"/>
    <p:sldId id="355" r:id="rId13"/>
    <p:sldId id="351" r:id="rId14"/>
    <p:sldId id="409" r:id="rId15"/>
    <p:sldId id="408" r:id="rId16"/>
    <p:sldId id="356" r:id="rId17"/>
    <p:sldId id="410" r:id="rId18"/>
    <p:sldId id="357" r:id="rId19"/>
    <p:sldId id="358" r:id="rId20"/>
    <p:sldId id="359" r:id="rId21"/>
    <p:sldId id="377" r:id="rId22"/>
    <p:sldId id="389" r:id="rId23"/>
    <p:sldId id="382" r:id="rId24"/>
    <p:sldId id="394" r:id="rId25"/>
    <p:sldId id="383" r:id="rId26"/>
    <p:sldId id="385" r:id="rId27"/>
    <p:sldId id="381" r:id="rId28"/>
    <p:sldId id="388" r:id="rId29"/>
    <p:sldId id="401" r:id="rId30"/>
    <p:sldId id="397" r:id="rId31"/>
    <p:sldId id="403" r:id="rId32"/>
    <p:sldId id="396" r:id="rId33"/>
    <p:sldId id="363" r:id="rId34"/>
    <p:sldId id="364" r:id="rId35"/>
    <p:sldId id="365" r:id="rId36"/>
    <p:sldId id="373" r:id="rId37"/>
    <p:sldId id="366" r:id="rId38"/>
    <p:sldId id="368" r:id="rId39"/>
    <p:sldId id="391" r:id="rId40"/>
    <p:sldId id="392" r:id="rId41"/>
    <p:sldId id="393" r:id="rId42"/>
    <p:sldId id="367" r:id="rId43"/>
    <p:sldId id="387" r:id="rId44"/>
    <p:sldId id="375" r:id="rId45"/>
    <p:sldId id="374" r:id="rId46"/>
    <p:sldId id="402" r:id="rId47"/>
    <p:sldId id="411" r:id="rId48"/>
    <p:sldId id="404" r:id="rId49"/>
    <p:sldId id="405" r:id="rId50"/>
    <p:sldId id="406" r:id="rId51"/>
    <p:sldId id="407" r:id="rId52"/>
    <p:sldId id="276" r:id="rId53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C1F72E-4AF8-4432-BF39-1D7B033C857F}">
  <a:tblStyle styleId="{8CC1F72E-4AF8-4432-BF39-1D7B033C857F}" styleName="Table_0"/>
  <a:tblStyle styleId="{69AE40EB-9DC2-447F-9560-EBB07DCEE94B}" styleName="Table_1"/>
  <a:tblStyle styleId="{10B66BF1-D510-432A-A824-B228871B3D69}" styleName="Table_2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83" d="100"/>
          <a:sy n="83" d="100"/>
        </p:scale>
        <p:origin x="377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08406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12028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98971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8889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8889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888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8889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888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8889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8889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88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7343333" y="0"/>
            <a:ext cx="4848667" cy="11816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r="17784" b="11855"/>
          <a:stretch/>
        </p:blipFill>
        <p:spPr>
          <a:xfrm>
            <a:off x="57865" y="3251531"/>
            <a:ext cx="5131559" cy="30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646250" y="1269250"/>
            <a:ext cx="10545753" cy="76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646250" y="2227434"/>
            <a:ext cx="10545753" cy="429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1pPr>
            <a:lvl2pPr marL="593710" marR="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marR="0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marR="0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marR="0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1646250" y="2875092"/>
            <a:ext cx="10557361" cy="3780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2946" y="216587"/>
            <a:ext cx="4353103" cy="64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2F47-E4BB-4EA7-80BD-01A129697F8A}" type="datetimeFigureOut">
              <a:rPr lang="id-ID" smtClean="0"/>
              <a:t>21/02/2020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C00F9-61AD-4F3F-BA14-D3672741E5D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983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6896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6124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3344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A69A8F-0D47-494C-B5D8-2BCDE4C1E80C}" type="datetimeFigureOut">
              <a:rPr lang="en-US" smtClean="0"/>
              <a:pPr>
                <a:defRPr/>
              </a:pPr>
              <a:t>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77131-ED7B-4B8E-86C0-C95F8D222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25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6407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6187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9005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0354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7343333" y="0"/>
            <a:ext cx="4848667" cy="11816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r="17784" b="11855"/>
          <a:stretch/>
        </p:blipFill>
        <p:spPr>
          <a:xfrm>
            <a:off x="57865" y="3251531"/>
            <a:ext cx="5131559" cy="30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646250" y="1269250"/>
            <a:ext cx="10545753" cy="76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646250" y="2227434"/>
            <a:ext cx="10545753" cy="429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/>
            </a:lvl1pPr>
            <a:lvl2pPr marL="593710" marR="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marR="0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marR="0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marR="0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marR="0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1646250" y="2875092"/>
            <a:ext cx="10557361" cy="3780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2946" y="216587"/>
            <a:ext cx="4353103" cy="648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64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99768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318484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86831" y="1336425"/>
            <a:ext cx="112122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99768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318484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86831" y="1336425"/>
            <a:ext cx="112122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5454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89184" y="1645919"/>
            <a:ext cx="5380328" cy="789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15384"/>
              </a:lnSpc>
              <a:spcBef>
                <a:spcPts val="0"/>
              </a:spcBef>
              <a:buFont typeface="Verdana"/>
              <a:buNone/>
              <a:defRPr/>
            </a:lvl1pPr>
            <a:lvl2pPr marL="457189" indent="0" rtl="0">
              <a:spcBef>
                <a:spcPts val="0"/>
              </a:spcBef>
              <a:buFont typeface="Verdana"/>
              <a:buNone/>
              <a:defRPr/>
            </a:lvl2pPr>
            <a:lvl3pPr marL="914377" indent="0" rtl="0">
              <a:spcBef>
                <a:spcPts val="0"/>
              </a:spcBef>
              <a:buFont typeface="Verdana"/>
              <a:buNone/>
              <a:defRPr/>
            </a:lvl3pPr>
            <a:lvl4pPr marL="1371566" indent="0" rtl="0">
              <a:spcBef>
                <a:spcPts val="0"/>
              </a:spcBef>
              <a:buFont typeface="Verdana"/>
              <a:buNone/>
              <a:defRPr/>
            </a:lvl4pPr>
            <a:lvl5pPr marL="1828754" indent="0" rtl="0">
              <a:spcBef>
                <a:spcPts val="0"/>
              </a:spcBef>
              <a:buFont typeface="Verdana"/>
              <a:buNone/>
              <a:defRPr/>
            </a:lvl5pPr>
            <a:lvl6pPr marL="2285943" indent="0" rtl="0">
              <a:spcBef>
                <a:spcPts val="0"/>
              </a:spcBef>
              <a:buFont typeface="Verdana"/>
              <a:buNone/>
              <a:defRPr/>
            </a:lvl6pPr>
            <a:lvl7pPr marL="2743131" indent="0" rtl="0">
              <a:spcBef>
                <a:spcPts val="0"/>
              </a:spcBef>
              <a:buFont typeface="Verdana"/>
              <a:buNone/>
              <a:defRPr/>
            </a:lvl7pPr>
            <a:lvl8pPr marL="3200320" indent="0" rtl="0">
              <a:spcBef>
                <a:spcPts val="0"/>
              </a:spcBef>
              <a:buFont typeface="Verdana"/>
              <a:buNone/>
              <a:defRPr/>
            </a:lvl8pPr>
            <a:lvl9pPr marL="3657509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6271683" y="1645919"/>
            <a:ext cx="5393500" cy="789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15384"/>
              </a:lnSpc>
              <a:spcBef>
                <a:spcPts val="0"/>
              </a:spcBef>
              <a:buFont typeface="Verdana"/>
              <a:buNone/>
              <a:defRPr/>
            </a:lvl1pPr>
            <a:lvl2pPr marL="457189" indent="0" rtl="0">
              <a:spcBef>
                <a:spcPts val="0"/>
              </a:spcBef>
              <a:buFont typeface="Verdana"/>
              <a:buNone/>
              <a:defRPr/>
            </a:lvl2pPr>
            <a:lvl3pPr marL="914377" indent="0" rtl="0">
              <a:spcBef>
                <a:spcPts val="0"/>
              </a:spcBef>
              <a:buFont typeface="Verdana"/>
              <a:buNone/>
              <a:defRPr/>
            </a:lvl3pPr>
            <a:lvl4pPr marL="1371566" indent="0" rtl="0">
              <a:spcBef>
                <a:spcPts val="0"/>
              </a:spcBef>
              <a:buFont typeface="Verdana"/>
              <a:buNone/>
              <a:defRPr/>
            </a:lvl4pPr>
            <a:lvl5pPr marL="1828754" indent="0" rtl="0">
              <a:spcBef>
                <a:spcPts val="0"/>
              </a:spcBef>
              <a:buFont typeface="Verdana"/>
              <a:buNone/>
              <a:defRPr/>
            </a:lvl5pPr>
            <a:lvl6pPr marL="2285943" indent="0" rtl="0">
              <a:spcBef>
                <a:spcPts val="0"/>
              </a:spcBef>
              <a:buFont typeface="Verdana"/>
              <a:buNone/>
              <a:defRPr/>
            </a:lvl6pPr>
            <a:lvl7pPr marL="2743131" indent="0" rtl="0">
              <a:spcBef>
                <a:spcPts val="0"/>
              </a:spcBef>
              <a:buFont typeface="Verdana"/>
              <a:buNone/>
              <a:defRPr/>
            </a:lvl7pPr>
            <a:lvl8pPr marL="3200320" indent="0" rtl="0">
              <a:spcBef>
                <a:spcPts val="0"/>
              </a:spcBef>
              <a:buFont typeface="Verdana"/>
              <a:buNone/>
              <a:defRPr/>
            </a:lvl8pPr>
            <a:lvl9pPr marL="3657509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476249" y="2659072"/>
            <a:ext cx="5393267" cy="33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6271685" y="2659072"/>
            <a:ext cx="5393267" cy="33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body" idx="5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1543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, 1 Content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238052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2"/>
          </p:nvPr>
        </p:nvSpPr>
        <p:spPr>
          <a:xfrm>
            <a:off x="486839" y="2009550"/>
            <a:ext cx="5329767" cy="4002312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86835" y="1336425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1912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s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579399" y="5087338"/>
            <a:ext cx="11101916" cy="923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id-ID" sz="54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  <p:sp>
        <p:nvSpPr>
          <p:cNvPr id="66" name="Shape 66"/>
          <p:cNvSpPr/>
          <p:nvPr/>
        </p:nvSpPr>
        <p:spPr>
          <a:xfrm>
            <a:off x="-648" y="4533169"/>
            <a:ext cx="12189231" cy="3692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 t="17910" b="13980"/>
          <a:stretch/>
        </p:blipFill>
        <p:spPr>
          <a:xfrm>
            <a:off x="-3420" y="0"/>
            <a:ext cx="12192000" cy="467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59" y="142945"/>
            <a:ext cx="4052244" cy="603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015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gradFill>
          <a:gsLst>
            <a:gs pos="0">
              <a:schemeClr val="lt1"/>
            </a:gs>
            <a:gs pos="100000">
              <a:srgbClr val="9494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1828803" y="2743200"/>
            <a:ext cx="9497484" cy="1673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2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2pPr>
            <a:lvl3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3pPr>
            <a:lvl4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4pPr>
            <a:lvl5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/>
          <p:nvPr/>
        </p:nvSpPr>
        <p:spPr>
          <a:xfrm>
            <a:off x="0" y="1910858"/>
            <a:ext cx="12192000" cy="369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828806" y="1600204"/>
            <a:ext cx="101599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FFFFFF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" y="0"/>
            <a:ext cx="12191991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" y="6242676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72514" y="6521571"/>
            <a:ext cx="478367" cy="307736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  <a:tabLst/>
              <a:defRPr/>
            </a:pPr>
            <a:r>
              <a: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33424" y="6548436"/>
            <a:ext cx="2190749" cy="254004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Verdana"/>
              <a:buNone/>
              <a:tabLst/>
              <a:defRPr/>
            </a:pPr>
            <a:r>
              <a:rPr kumimoji="0" lang="id-ID" sz="105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8/25/2014</a:t>
            </a:r>
          </a:p>
        </p:txBody>
      </p:sp>
    </p:spTree>
    <p:extLst>
      <p:ext uri="{BB962C8B-B14F-4D97-AF65-F5344CB8AC3E}">
        <p14:creationId xmlns:p14="http://schemas.microsoft.com/office/powerpoint/2010/main" val="1139826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CEBF-F53B-490B-9407-2C155BE9F4D9}" type="datetimeFigureOut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2/21/2020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74A10F-8852-4973-AA4B-11272F78466F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6631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89184" y="1645919"/>
            <a:ext cx="5380328" cy="789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15384"/>
              </a:lnSpc>
              <a:spcBef>
                <a:spcPts val="0"/>
              </a:spcBef>
              <a:buFont typeface="Verdana"/>
              <a:buNone/>
              <a:defRPr/>
            </a:lvl1pPr>
            <a:lvl2pPr marL="457189" indent="0" rtl="0">
              <a:spcBef>
                <a:spcPts val="0"/>
              </a:spcBef>
              <a:buFont typeface="Verdana"/>
              <a:buNone/>
              <a:defRPr/>
            </a:lvl2pPr>
            <a:lvl3pPr marL="914377" indent="0" rtl="0">
              <a:spcBef>
                <a:spcPts val="0"/>
              </a:spcBef>
              <a:buFont typeface="Verdana"/>
              <a:buNone/>
              <a:defRPr/>
            </a:lvl3pPr>
            <a:lvl4pPr marL="1371566" indent="0" rtl="0">
              <a:spcBef>
                <a:spcPts val="0"/>
              </a:spcBef>
              <a:buFont typeface="Verdana"/>
              <a:buNone/>
              <a:defRPr/>
            </a:lvl4pPr>
            <a:lvl5pPr marL="1828754" indent="0" rtl="0">
              <a:spcBef>
                <a:spcPts val="0"/>
              </a:spcBef>
              <a:buFont typeface="Verdana"/>
              <a:buNone/>
              <a:defRPr/>
            </a:lvl5pPr>
            <a:lvl6pPr marL="2285943" indent="0" rtl="0">
              <a:spcBef>
                <a:spcPts val="0"/>
              </a:spcBef>
              <a:buFont typeface="Verdana"/>
              <a:buNone/>
              <a:defRPr/>
            </a:lvl6pPr>
            <a:lvl7pPr marL="2743131" indent="0" rtl="0">
              <a:spcBef>
                <a:spcPts val="0"/>
              </a:spcBef>
              <a:buFont typeface="Verdana"/>
              <a:buNone/>
              <a:defRPr/>
            </a:lvl7pPr>
            <a:lvl8pPr marL="3200320" indent="0" rtl="0">
              <a:spcBef>
                <a:spcPts val="0"/>
              </a:spcBef>
              <a:buFont typeface="Verdana"/>
              <a:buNone/>
              <a:defRPr/>
            </a:lvl8pPr>
            <a:lvl9pPr marL="3657509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6271683" y="1645919"/>
            <a:ext cx="5393500" cy="789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15384"/>
              </a:lnSpc>
              <a:spcBef>
                <a:spcPts val="0"/>
              </a:spcBef>
              <a:buFont typeface="Verdana"/>
              <a:buNone/>
              <a:defRPr/>
            </a:lvl1pPr>
            <a:lvl2pPr marL="457189" indent="0" rtl="0">
              <a:spcBef>
                <a:spcPts val="0"/>
              </a:spcBef>
              <a:buFont typeface="Verdana"/>
              <a:buNone/>
              <a:defRPr/>
            </a:lvl2pPr>
            <a:lvl3pPr marL="914377" indent="0" rtl="0">
              <a:spcBef>
                <a:spcPts val="0"/>
              </a:spcBef>
              <a:buFont typeface="Verdana"/>
              <a:buNone/>
              <a:defRPr/>
            </a:lvl3pPr>
            <a:lvl4pPr marL="1371566" indent="0" rtl="0">
              <a:spcBef>
                <a:spcPts val="0"/>
              </a:spcBef>
              <a:buFont typeface="Verdana"/>
              <a:buNone/>
              <a:defRPr/>
            </a:lvl4pPr>
            <a:lvl5pPr marL="1828754" indent="0" rtl="0">
              <a:spcBef>
                <a:spcPts val="0"/>
              </a:spcBef>
              <a:buFont typeface="Verdana"/>
              <a:buNone/>
              <a:defRPr/>
            </a:lvl5pPr>
            <a:lvl6pPr marL="2285943" indent="0" rtl="0">
              <a:spcBef>
                <a:spcPts val="0"/>
              </a:spcBef>
              <a:buFont typeface="Verdana"/>
              <a:buNone/>
              <a:defRPr/>
            </a:lvl6pPr>
            <a:lvl7pPr marL="2743131" indent="0" rtl="0">
              <a:spcBef>
                <a:spcPts val="0"/>
              </a:spcBef>
              <a:buFont typeface="Verdana"/>
              <a:buNone/>
              <a:defRPr/>
            </a:lvl7pPr>
            <a:lvl8pPr marL="3200320" indent="0" rtl="0">
              <a:spcBef>
                <a:spcPts val="0"/>
              </a:spcBef>
              <a:buFont typeface="Verdana"/>
              <a:buNone/>
              <a:defRPr/>
            </a:lvl8pPr>
            <a:lvl9pPr marL="3657509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476249" y="2659072"/>
            <a:ext cx="5393267" cy="33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6271685" y="2659072"/>
            <a:ext cx="5393267" cy="335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body" idx="5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, 1 Content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238052" y="2009550"/>
            <a:ext cx="5380565" cy="4002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2"/>
          </p:nvPr>
        </p:nvSpPr>
        <p:spPr>
          <a:xfrm>
            <a:off x="486839" y="2009550"/>
            <a:ext cx="5329767" cy="4002312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86835" y="1336425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s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579399" y="5087338"/>
            <a:ext cx="11101916" cy="923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id-ID" sz="5400" b="1" i="0" u="none" strike="noStrike" cap="none" baseline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THANK </a:t>
            </a:r>
            <a:r>
              <a:rPr lang="id-ID" sz="5400" b="1" i="0" u="none" strike="noStrike" cap="none" baseline="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</a:p>
        </p:txBody>
      </p:sp>
      <p:sp>
        <p:nvSpPr>
          <p:cNvPr id="66" name="Shape 66"/>
          <p:cNvSpPr/>
          <p:nvPr/>
        </p:nvSpPr>
        <p:spPr>
          <a:xfrm>
            <a:off x="-648" y="4533169"/>
            <a:ext cx="12189231" cy="3692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 t="17910" b="13980"/>
          <a:stretch/>
        </p:blipFill>
        <p:spPr>
          <a:xfrm>
            <a:off x="-3420" y="0"/>
            <a:ext cx="12192000" cy="467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59" y="142945"/>
            <a:ext cx="4052244" cy="60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gradFill>
          <a:gsLst>
            <a:gs pos="0">
              <a:schemeClr val="lt1"/>
            </a:gs>
            <a:gs pos="100000">
              <a:srgbClr val="94949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1828803" y="2743200"/>
            <a:ext cx="9497484" cy="1673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2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2pPr>
            <a:lvl3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3pPr>
            <a:lvl4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4pPr>
            <a:lvl5pPr rtl="0">
              <a:spcBef>
                <a:spcPts val="0"/>
              </a:spcBef>
              <a:buClr>
                <a:srgbClr val="888888"/>
              </a:buClr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/>
          <p:nvPr/>
        </p:nvSpPr>
        <p:spPr>
          <a:xfrm>
            <a:off x="0" y="1910858"/>
            <a:ext cx="12192000" cy="369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828806" y="1600204"/>
            <a:ext cx="101599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FFFFFF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" y="0"/>
            <a:ext cx="12191991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" y="6242676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72514" y="6521571"/>
            <a:ext cx="478367" cy="307736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id-ID" sz="1400"/>
              <a:t> 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733424" y="6548436"/>
            <a:ext cx="2190749" cy="254004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Verdana"/>
              <a:buNone/>
            </a:pPr>
            <a:r>
              <a:rPr lang="id-ID" sz="1051" b="0" i="0" u="none" strike="noStrike" cap="none" baseline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8/25/2014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87683" y="2009550"/>
            <a:ext cx="11101916" cy="40254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66" indent="-140331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10" indent="-60324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05" indent="-73024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899" indent="-85723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57" indent="-90484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537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726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8914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103" indent="-101597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0" y="1184829"/>
            <a:ext cx="12192000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86835" y="1336425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7224219" y="6451609"/>
            <a:ext cx="442103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r" rtl="0">
              <a:spcBef>
                <a:spcPts val="0"/>
              </a:spcBef>
              <a:buClr>
                <a:schemeClr val="lt1"/>
              </a:buClr>
              <a:buFont typeface="Verdan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121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109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67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3244358"/>
            <a:ext cx="12191997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86835" y="1336425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6248410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 rot="-5400000">
            <a:off x="12884415" y="5910820"/>
            <a:ext cx="1709736" cy="1846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id-ID" sz="600" b="0" i="0" u="none" strike="noStrike" cap="none" baseline="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rPr>
              <a:t>12-CRS-0106 REVISED 8 FEB 2013</a:t>
            </a: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86835" y="1977656"/>
            <a:ext cx="11101916" cy="4054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75" marR="0" indent="-14033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25" marR="0" indent="-60325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25" marR="0" indent="-73025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925" marR="0" indent="-85725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88" marR="0" indent="-90487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" y="0"/>
            <a:ext cx="12191991" cy="12477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61" r:id="rId7"/>
  </p:sldLayoutIdLst>
  <p:timing>
    <p:tnLst>
      <p:par>
        <p:cTn id="1" dur="indefinite" restart="never" nodeType="tmRoot"/>
      </p:par>
    </p:tnLst>
  </p:timing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034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3244358"/>
            <a:ext cx="12191997" cy="369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86835" y="1336425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6248410"/>
            <a:ext cx="12191997" cy="6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519883" y="6451894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1080796" y="6451894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189" marR="0" indent="0" algn="l" rtl="0">
              <a:spcBef>
                <a:spcPts val="0"/>
              </a:spcBef>
              <a:defRPr/>
            </a:lvl2pPr>
            <a:lvl3pPr marL="914377" marR="0" indent="0" algn="l" rtl="0">
              <a:spcBef>
                <a:spcPts val="0"/>
              </a:spcBef>
              <a:defRPr/>
            </a:lvl3pPr>
            <a:lvl4pPr marL="1371566" marR="0" indent="0" algn="l" rtl="0">
              <a:spcBef>
                <a:spcPts val="0"/>
              </a:spcBef>
              <a:defRPr/>
            </a:lvl4pPr>
            <a:lvl5pPr marL="1828754" marR="0" indent="0" algn="l" rtl="0">
              <a:spcBef>
                <a:spcPts val="0"/>
              </a:spcBef>
              <a:defRPr/>
            </a:lvl5pPr>
            <a:lvl6pPr marL="2285943" marR="0" indent="0" algn="l" rtl="0">
              <a:spcBef>
                <a:spcPts val="0"/>
              </a:spcBef>
              <a:defRPr/>
            </a:lvl6pPr>
            <a:lvl7pPr marL="2743131" marR="0" indent="0" algn="l" rtl="0">
              <a:spcBef>
                <a:spcPts val="0"/>
              </a:spcBef>
              <a:defRPr/>
            </a:lvl7pPr>
            <a:lvl8pPr marL="3200320" marR="0" indent="0" algn="l" rtl="0">
              <a:spcBef>
                <a:spcPts val="0"/>
              </a:spcBef>
              <a:defRPr/>
            </a:lvl8pPr>
            <a:lvl9pPr marL="3657509" marR="0" indent="0" algn="l" rtl="0">
              <a:spcBef>
                <a:spcPts val="0"/>
              </a:spcBef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Shape 14"/>
          <p:cNvSpPr/>
          <p:nvPr/>
        </p:nvSpPr>
        <p:spPr>
          <a:xfrm rot="-5400000">
            <a:off x="12884415" y="5910820"/>
            <a:ext cx="1709736" cy="1846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id-ID" sz="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12-CRS-0106 REVISED 8 FEB 2013</a:t>
            </a: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86835" y="1977656"/>
            <a:ext cx="11101916" cy="40548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6075" marR="0" indent="-140334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Verdana"/>
              <a:buChar char="•"/>
              <a:defRPr/>
            </a:lvl1pPr>
            <a:lvl2pPr marL="593725" marR="0" indent="-60325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2pPr>
            <a:lvl3pPr marL="822325" marR="0" indent="-73025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▪"/>
              <a:defRPr/>
            </a:lvl3pPr>
            <a:lvl4pPr marL="1050925" marR="0" indent="-85725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–"/>
              <a:defRPr/>
            </a:lvl4pPr>
            <a:lvl5pPr marL="1233488" marR="0" indent="-90487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Font typeface="Verdana"/>
              <a:buChar char="▪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Verdana"/>
              <a:buChar char="•"/>
              <a:defRPr/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" y="0"/>
            <a:ext cx="12191991" cy="1247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7914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uyanto.staff.telkomuniversity.ac.i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uyanto2008@gmail.com" TargetMode="External"/><Relationship Id="rId4" Type="http://schemas.openxmlformats.org/officeDocument/2006/relationships/hyperlink" Target="mailto:suyanto@telkomuniversity.ac.id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7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0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4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0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3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4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6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7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451378" y="1369611"/>
            <a:ext cx="10545753" cy="9540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Machine Learning</a:t>
            </a:r>
            <a:r>
              <a:rPr lang="en-US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/>
            </a:r>
            <a:br>
              <a:rPr lang="en-US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</a:br>
            <a:r>
              <a:rPr lang="id-ID" sz="2800" b="1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Naïve </a:t>
            </a:r>
            <a:r>
              <a:rPr lang="id-ID" sz="28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Bayes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646252" y="2632169"/>
            <a:ext cx="10545753" cy="3692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id-ID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Semester Genap</a:t>
            </a:r>
            <a:r>
              <a:rPr lang="en-US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d-ID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201</a:t>
            </a:r>
            <a:r>
              <a:rPr lang="en-US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9</a:t>
            </a:r>
            <a:r>
              <a:rPr lang="id-ID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/20</a:t>
            </a:r>
            <a:r>
              <a:rPr lang="en-US" sz="20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</a:t>
            </a:r>
            <a:endParaRPr lang="id-ID"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588067" y="3639587"/>
            <a:ext cx="6866668" cy="1323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>
              <a:buSzPct val="25000"/>
            </a:pP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</a:t>
            </a:r>
            <a:r>
              <a:rPr lang="en-US" sz="160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Suyanto</a:t>
            </a: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S.T., M.Sc.</a:t>
            </a:r>
          </a:p>
          <a:p>
            <a:pPr>
              <a:buSzPct val="25000"/>
            </a:pP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Web</a:t>
            </a:r>
            <a:r>
              <a:rPr lang="en-US" sz="160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160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</a:t>
            </a:r>
            <a:r>
              <a:rPr lang="en-US" sz="16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://</a:t>
            </a: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suyanto.staff.telkomuniversity.ac.id</a:t>
            </a:r>
            <a:endParaRPr lang="en-US" sz="160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buSzPct val="25000"/>
            </a:pP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Email: </a:t>
            </a: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suyanto@telkomuniversity.ac.id</a:t>
            </a:r>
            <a:r>
              <a:rPr lang="id-ID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atau </a:t>
            </a:r>
            <a:r>
              <a:rPr lang="id-ID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suyanto2008@gmail.com</a:t>
            </a:r>
            <a:endParaRPr lang="en-US" sz="1600" dirty="0" smtClean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buSzPct val="25000"/>
            </a:pPr>
            <a:r>
              <a:rPr lang="en-US" sz="160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HP/WA</a:t>
            </a:r>
            <a:r>
              <a:rPr lang="en-US" sz="160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+62 812 84512345</a:t>
            </a:r>
            <a:endParaRPr lang="id-ID" sz="16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44952"/>
              </p:ext>
            </p:extLst>
          </p:nvPr>
        </p:nvGraphicFramePr>
        <p:xfrm>
          <a:off x="850497" y="3311261"/>
          <a:ext cx="10626812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9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7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id-ID" sz="3600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50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d-ID" sz="2400" dirty="0" smtClean="0"/>
          </a:p>
          <a:p>
            <a:pPr marL="0" indent="0">
              <a:buNone/>
            </a:pPr>
            <a:endParaRPr lang="id-ID" sz="2400" dirty="0"/>
          </a:p>
          <a:p>
            <a:pPr marL="0" indent="0">
              <a:buNone/>
            </a:pPr>
            <a:endParaRPr lang="id-ID" sz="2400" dirty="0" smtClean="0"/>
          </a:p>
          <a:p>
            <a:pPr marL="0" indent="0">
              <a:buNone/>
            </a:pPr>
            <a:r>
              <a:rPr lang="id-ID" sz="2400" dirty="0" smtClean="0"/>
              <a:t>Misalkan </a:t>
            </a:r>
            <a:r>
              <a:rPr lang="id-ID" sz="2400" dirty="0"/>
              <a:t>tuple </a:t>
            </a:r>
            <a:r>
              <a:rPr lang="id-ID" sz="2400" i="1" dirty="0"/>
              <a:t>X</a:t>
            </a:r>
            <a:r>
              <a:rPr lang="id-ID" sz="2400" dirty="0"/>
              <a:t> = (Baterai = ‘</a:t>
            </a:r>
            <a:r>
              <a:rPr lang="id-ID" sz="2400" dirty="0" smtClean="0"/>
              <a:t>Kuat’, Kamera </a:t>
            </a:r>
            <a:r>
              <a:rPr lang="id-ID" sz="2400" dirty="0"/>
              <a:t>= ‘Sedang’, dan </a:t>
            </a:r>
            <a:r>
              <a:rPr lang="id-ID" sz="2400" dirty="0" smtClean="0"/>
              <a:t>Harga = ‘Murah’)</a:t>
            </a:r>
            <a:endParaRPr lang="id-ID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smtClean="0">
                <a:solidFill>
                  <a:srgbClr val="FF0000"/>
                </a:solidFill>
              </a:rPr>
              <a:t>Langkah </a:t>
            </a:r>
            <a:r>
              <a:rPr lang="id-ID" sz="2800" b="1" dirty="0" smtClean="0">
                <a:solidFill>
                  <a:srgbClr val="FF0000"/>
                </a:solidFill>
              </a:rPr>
              <a:t>Pertama</a:t>
            </a:r>
            <a:endParaRPr lang="id-ID" sz="2800" b="1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d-ID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121001"/>
              </p:ext>
            </p:extLst>
          </p:nvPr>
        </p:nvGraphicFramePr>
        <p:xfrm>
          <a:off x="550943" y="2854047"/>
          <a:ext cx="10626812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9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7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?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04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82027" y="551839"/>
          <a:ext cx="10579519" cy="562825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7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Handphone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Baterai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Kamera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Layak (Direkomendasikan)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Tinggi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 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Tinggi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Sedang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Sedang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951534"/>
              </p:ext>
            </p:extLst>
          </p:nvPr>
        </p:nvGraphicFramePr>
        <p:xfrm>
          <a:off x="882027" y="280734"/>
          <a:ext cx="10579519" cy="337695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7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Handphone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Baterai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Kamera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Layak (Direkomendasikan)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Tinggi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 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Tinggi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Sedang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Sedang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Ya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416406"/>
              </p:ext>
            </p:extLst>
          </p:nvPr>
        </p:nvGraphicFramePr>
        <p:xfrm>
          <a:off x="882027" y="3984304"/>
          <a:ext cx="10579519" cy="26265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7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Handphone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Baterai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Kamera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Layak (Direkomendasikan)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7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smtClean="0">
                <a:solidFill>
                  <a:srgbClr val="FF0000"/>
                </a:solidFill>
              </a:rPr>
              <a:t>Langkah </a:t>
            </a:r>
            <a:r>
              <a:rPr lang="id-ID" sz="2800" b="1" dirty="0" smtClean="0">
                <a:solidFill>
                  <a:srgbClr val="FF0000"/>
                </a:solidFill>
              </a:rPr>
              <a:t>Kedua</a:t>
            </a:r>
            <a:endParaRPr lang="id-ID" sz="2800" b="1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410779"/>
              </p:ext>
            </p:extLst>
          </p:nvPr>
        </p:nvGraphicFramePr>
        <p:xfrm>
          <a:off x="614855" y="2680122"/>
          <a:ext cx="7472855" cy="543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9" name="Equation" r:id="rId3" imgW="2755900" imgH="203200" progId="Equation.3">
                  <p:embed/>
                </p:oleObj>
              </mc:Choice>
              <mc:Fallback>
                <p:oleObj name="Equation" r:id="rId3" imgW="2755900" imgH="203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55" y="2680122"/>
                        <a:ext cx="7472855" cy="5430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25544"/>
              </p:ext>
            </p:extLst>
          </p:nvPr>
        </p:nvGraphicFramePr>
        <p:xfrm>
          <a:off x="630617" y="3578762"/>
          <a:ext cx="8432305" cy="567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0" name="Equation" r:id="rId5" imgW="2971800" imgH="203200" progId="Equation.3">
                  <p:embed/>
                </p:oleObj>
              </mc:Choice>
              <mc:Fallback>
                <p:oleObj name="Equation" r:id="rId5" imgW="29718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617" y="3578762"/>
                        <a:ext cx="8432305" cy="5675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8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82027" y="280734"/>
          <a:ext cx="10579519" cy="337695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7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Handphone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Baterai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Kamera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Layak (Direkomendasikan)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Tinggi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 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Tinggi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Sedang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Sedang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Ya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82027" y="3984304"/>
          <a:ext cx="10579519" cy="26265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7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Handphone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Baterai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Kamera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Layak (Direkomendasikan)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5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smtClean="0">
                <a:solidFill>
                  <a:srgbClr val="FF0000"/>
                </a:solidFill>
              </a:rPr>
              <a:t>Langkah </a:t>
            </a:r>
            <a:r>
              <a:rPr lang="id-ID" sz="2800" b="1" dirty="0" smtClean="0">
                <a:solidFill>
                  <a:srgbClr val="FF0000"/>
                </a:solidFill>
              </a:rPr>
              <a:t>Ketiga</a:t>
            </a:r>
            <a:endParaRPr lang="id-ID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997043"/>
              </p:ext>
            </p:extLst>
          </p:nvPr>
        </p:nvGraphicFramePr>
        <p:xfrm>
          <a:off x="943193" y="2333625"/>
          <a:ext cx="60261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3" name="Equation" r:id="rId3" imgW="3111480" imgH="203040" progId="Equation.3">
                  <p:embed/>
                </p:oleObj>
              </mc:Choice>
              <mc:Fallback>
                <p:oleObj name="Equation" r:id="rId3" imgW="3111480" imgH="2030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3193" y="2333625"/>
                        <a:ext cx="6026150" cy="38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320092"/>
              </p:ext>
            </p:extLst>
          </p:nvPr>
        </p:nvGraphicFramePr>
        <p:xfrm>
          <a:off x="955893" y="2847975"/>
          <a:ext cx="63706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4" name="Equation" r:id="rId5" imgW="3288960" imgH="203040" progId="Equation.3">
                  <p:embed/>
                </p:oleObj>
              </mc:Choice>
              <mc:Fallback>
                <p:oleObj name="Equation" r:id="rId5" imgW="3288960" imgH="203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893" y="2847975"/>
                        <a:ext cx="6370638" cy="38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658874"/>
              </p:ext>
            </p:extLst>
          </p:nvPr>
        </p:nvGraphicFramePr>
        <p:xfrm>
          <a:off x="912813" y="3552825"/>
          <a:ext cx="63722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5" name="Equation" r:id="rId7" imgW="3288960" imgH="203040" progId="Equation.3">
                  <p:embed/>
                </p:oleObj>
              </mc:Choice>
              <mc:Fallback>
                <p:oleObj name="Equation" r:id="rId7" imgW="328896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3552825"/>
                        <a:ext cx="6372225" cy="38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654602"/>
              </p:ext>
            </p:extLst>
          </p:nvPr>
        </p:nvGraphicFramePr>
        <p:xfrm>
          <a:off x="912813" y="4005263"/>
          <a:ext cx="67770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6" name="Equation" r:id="rId9" imgW="3504960" imgH="203040" progId="Equation.3">
                  <p:embed/>
                </p:oleObj>
              </mc:Choice>
              <mc:Fallback>
                <p:oleObj name="Equation" r:id="rId9" imgW="3504960" imgH="2030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4005263"/>
                        <a:ext cx="6777037" cy="38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250384"/>
              </p:ext>
            </p:extLst>
          </p:nvPr>
        </p:nvGraphicFramePr>
        <p:xfrm>
          <a:off x="924470" y="4725988"/>
          <a:ext cx="602932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7" name="Equation" r:id="rId11" imgW="3111480" imgH="203040" progId="Equation.3">
                  <p:embed/>
                </p:oleObj>
              </mc:Choice>
              <mc:Fallback>
                <p:oleObj name="Equation" r:id="rId11" imgW="31114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470" y="4725988"/>
                        <a:ext cx="6029325" cy="38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943639"/>
              </p:ext>
            </p:extLst>
          </p:nvPr>
        </p:nvGraphicFramePr>
        <p:xfrm>
          <a:off x="924470" y="5240338"/>
          <a:ext cx="6416675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8" name="Equation" r:id="rId13" imgW="3314520" imgH="203040" progId="Equation.3">
                  <p:embed/>
                </p:oleObj>
              </mc:Choice>
              <mc:Fallback>
                <p:oleObj name="Equation" r:id="rId13" imgW="331452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470" y="5240338"/>
                        <a:ext cx="6416675" cy="38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0" y="6572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0" y="1314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0" y="1971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800100" algn="l"/>
              </a:tabLst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0" y="2828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800100" algn="l"/>
              </a:tabLst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2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smtClean="0">
                <a:solidFill>
                  <a:srgbClr val="FF0000"/>
                </a:solidFill>
              </a:rPr>
              <a:t>Langkah </a:t>
            </a:r>
            <a:r>
              <a:rPr lang="id-ID" sz="2800" b="1" dirty="0" smtClean="0">
                <a:solidFill>
                  <a:srgbClr val="FF0000"/>
                </a:solidFill>
              </a:rPr>
              <a:t>Keempat</a:t>
            </a:r>
            <a:endParaRPr lang="id-ID" sz="2800" b="1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518292"/>
              </p:ext>
            </p:extLst>
          </p:nvPr>
        </p:nvGraphicFramePr>
        <p:xfrm>
          <a:off x="546100" y="2206625"/>
          <a:ext cx="8026400" cy="214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5" name="Equation" r:id="rId3" imgW="4889160" imgH="1307880" progId="Equation.3">
                  <p:embed/>
                </p:oleObj>
              </mc:Choice>
              <mc:Fallback>
                <p:oleObj name="Equation" r:id="rId3" imgW="4889160" imgH="130788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2206625"/>
                        <a:ext cx="8026400" cy="2141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896293"/>
              </p:ext>
            </p:extLst>
          </p:nvPr>
        </p:nvGraphicFramePr>
        <p:xfrm>
          <a:off x="638175" y="4327525"/>
          <a:ext cx="8818563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6" name="Equation" r:id="rId5" imgW="5371920" imgH="1307880" progId="Equation.3">
                  <p:embed/>
                </p:oleObj>
              </mc:Choice>
              <mc:Fallback>
                <p:oleObj name="Equation" r:id="rId5" imgW="5371920" imgH="13078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4327525"/>
                        <a:ext cx="8818563" cy="2146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2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dirty="0" smtClean="0">
                <a:solidFill>
                  <a:srgbClr val="FF0000"/>
                </a:solidFill>
              </a:rPr>
              <a:t>Langkah Kelima</a:t>
            </a:r>
            <a:endParaRPr lang="id-ID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660398"/>
              </p:ext>
            </p:extLst>
          </p:nvPr>
        </p:nvGraphicFramePr>
        <p:xfrm>
          <a:off x="557924" y="2443601"/>
          <a:ext cx="70707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9" name="Equation" r:id="rId3" imgW="3848040" imgH="203040" progId="Equation.3">
                  <p:embed/>
                </p:oleObj>
              </mc:Choice>
              <mc:Fallback>
                <p:oleObj name="Equation" r:id="rId3" imgW="384804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924" y="2443601"/>
                        <a:ext cx="7070725" cy="368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178918"/>
              </p:ext>
            </p:extLst>
          </p:nvPr>
        </p:nvGraphicFramePr>
        <p:xfrm>
          <a:off x="556019" y="3227388"/>
          <a:ext cx="7818438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" name="Equation" r:id="rId5" imgW="4254480" imgH="203040" progId="Equation.3">
                  <p:embed/>
                </p:oleObj>
              </mc:Choice>
              <mc:Fallback>
                <p:oleObj name="Equation" r:id="rId5" imgW="4254480" imgH="2030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019" y="3227388"/>
                        <a:ext cx="7818438" cy="366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657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612899"/>
              </p:ext>
            </p:extLst>
          </p:nvPr>
        </p:nvGraphicFramePr>
        <p:xfrm>
          <a:off x="577215" y="4220429"/>
          <a:ext cx="10626812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9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7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Kuat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id-ID" sz="3600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233026"/>
              </p:ext>
            </p:extLst>
          </p:nvPr>
        </p:nvGraphicFramePr>
        <p:xfrm>
          <a:off x="582475" y="4209923"/>
          <a:ext cx="10626812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9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7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solidFill>
                            <a:srgbClr val="FF0000"/>
                          </a:solidFill>
                          <a:effectLst/>
                        </a:rPr>
                        <a:t>Ya</a:t>
                      </a:r>
                      <a:endParaRPr lang="id-ID" sz="3600" b="1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6747643" y="2427874"/>
            <a:ext cx="993227" cy="4099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722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dirty="0" smtClean="0">
                <a:solidFill>
                  <a:srgbClr val="FF0000"/>
                </a:solidFill>
              </a:rPr>
              <a:t>Hasil Pembelajaran </a:t>
            </a:r>
            <a:r>
              <a:rPr lang="id-ID" sz="2800" b="1" dirty="0">
                <a:solidFill>
                  <a:srgbClr val="FF0000"/>
                </a:solidFill>
              </a:rPr>
              <a:t>Naive </a:t>
            </a:r>
            <a:r>
              <a:rPr lang="id-ID" sz="2800" b="1" dirty="0" smtClean="0">
                <a:solidFill>
                  <a:srgbClr val="FF0000"/>
                </a:solidFill>
              </a:rPr>
              <a:t>Bayes?</a:t>
            </a:r>
            <a:endParaRPr lang="id-ID" sz="2800" b="1" dirty="0">
              <a:solidFill>
                <a:srgbClr val="FF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5"/>
          <a:stretch/>
        </p:blipFill>
        <p:spPr bwMode="auto">
          <a:xfrm>
            <a:off x="393477" y="2112579"/>
            <a:ext cx="11543339" cy="367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8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87683" y="2009553"/>
            <a:ext cx="11101916" cy="14095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</a:pPr>
            <a:r>
              <a:rPr lang="id-ID" sz="2800" dirty="0"/>
              <a:t>Metode pembelajaran </a:t>
            </a:r>
            <a:r>
              <a:rPr lang="id-ID" sz="2800" dirty="0" smtClean="0"/>
              <a:t>menggunakan </a:t>
            </a:r>
            <a:r>
              <a:rPr lang="id-ID" sz="2800" dirty="0"/>
              <a:t>teorema Bayes, </a:t>
            </a:r>
            <a:r>
              <a:rPr lang="id-ID" sz="2800" dirty="0" smtClean="0"/>
              <a:t>yang </a:t>
            </a:r>
            <a:r>
              <a:rPr lang="id-ID" sz="2800" smtClean="0"/>
              <a:t>ditemukan oleh Thomas </a:t>
            </a:r>
            <a:r>
              <a:rPr lang="id-ID" sz="2800" dirty="0"/>
              <a:t>Bayes pada abad </a:t>
            </a:r>
            <a:r>
              <a:rPr lang="id-ID" sz="2800" dirty="0" smtClean="0"/>
              <a:t>ke-18.</a:t>
            </a:r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</a:pPr>
            <a:r>
              <a:rPr lang="id-ID" sz="2800" dirty="0" smtClean="0"/>
              <a:t>Dalam </a:t>
            </a:r>
            <a:r>
              <a:rPr lang="id-ID" sz="2800" dirty="0"/>
              <a:t>teorema Bayes, probabilitas </a:t>
            </a:r>
            <a:r>
              <a:rPr lang="id-ID" sz="2800" dirty="0" smtClean="0"/>
              <a:t>bersyarat </a:t>
            </a:r>
            <a:r>
              <a:rPr lang="id-ID" sz="2800" dirty="0"/>
              <a:t>dinyatakan </a:t>
            </a:r>
            <a:r>
              <a:rPr lang="id-ID" sz="2800" dirty="0" smtClean="0"/>
              <a:t>sebagai: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86835" y="1395448"/>
            <a:ext cx="11101916" cy="5231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buSzPct val="25000"/>
            </a:pP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Naïve </a:t>
            </a:r>
            <a:r>
              <a:rPr lang="id-ID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Bayes</a:t>
            </a: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lang="id-ID" sz="280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61573"/>
              </p:ext>
            </p:extLst>
          </p:nvPr>
        </p:nvGraphicFramePr>
        <p:xfrm>
          <a:off x="975950" y="3784600"/>
          <a:ext cx="4072300" cy="1202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Equation" r:id="rId4" imgW="1371600" imgH="406080" progId="Equation.3">
                  <p:embed/>
                </p:oleObj>
              </mc:Choice>
              <mc:Fallback>
                <p:oleObj name="Equation" r:id="rId4" imgW="1371600" imgH="40608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5950" y="3784600"/>
                        <a:ext cx="4072300" cy="12027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90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24260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dirty="0" smtClean="0">
                <a:solidFill>
                  <a:srgbClr val="FF0000"/>
                </a:solidFill>
              </a:rPr>
              <a:t>Hasil Pembelajaran </a:t>
            </a:r>
            <a:r>
              <a:rPr lang="id-ID" sz="2800" b="1" dirty="0">
                <a:solidFill>
                  <a:srgbClr val="FF0000"/>
                </a:solidFill>
              </a:rPr>
              <a:t>Naive </a:t>
            </a:r>
            <a:r>
              <a:rPr lang="id-ID" sz="2800" b="1" dirty="0" smtClean="0">
                <a:solidFill>
                  <a:srgbClr val="FF0000"/>
                </a:solidFill>
              </a:rPr>
              <a:t>Bayes?</a:t>
            </a:r>
            <a:endParaRPr lang="id-ID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900743"/>
              </p:ext>
            </p:extLst>
          </p:nvPr>
        </p:nvGraphicFramePr>
        <p:xfrm>
          <a:off x="633298" y="2318233"/>
          <a:ext cx="2882412" cy="10515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112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Layak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Probabilitas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8/14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6/14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74781"/>
              </p:ext>
            </p:extLst>
          </p:nvPr>
        </p:nvGraphicFramePr>
        <p:xfrm>
          <a:off x="3724860" y="2302387"/>
          <a:ext cx="4000243" cy="1752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280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87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Baterai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Probabilitas Layak =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7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Ya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4/8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Lemah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4/6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299665"/>
              </p:ext>
            </p:extLst>
          </p:nvPr>
        </p:nvGraphicFramePr>
        <p:xfrm>
          <a:off x="7918489" y="2302387"/>
          <a:ext cx="3952945" cy="1752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265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87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Kamera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Probabilitas Layak =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7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Rendah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0/8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3/6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90962"/>
              </p:ext>
            </p:extLst>
          </p:nvPr>
        </p:nvGraphicFramePr>
        <p:xfrm>
          <a:off x="7296286" y="4194208"/>
          <a:ext cx="4606679" cy="21031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919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37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Probabilitas Layak =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37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Sangat 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0/6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Murah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Mahal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Sangat 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2/6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9921"/>
              </p:ext>
            </p:extLst>
          </p:nvPr>
        </p:nvGraphicFramePr>
        <p:xfrm>
          <a:off x="640289" y="5402850"/>
          <a:ext cx="6359612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36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6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3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id-ID" sz="3600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72812" y="42578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800" dirty="0" smtClean="0"/>
              <a:t>Hasil pembelajaran Naive Bayes  adalah (</a:t>
            </a:r>
            <a:r>
              <a:rPr lang="id-ID" sz="1800" i="1" dirty="0" smtClean="0"/>
              <a:t>n</a:t>
            </a:r>
            <a:r>
              <a:rPr lang="id-ID" sz="1800" dirty="0" smtClean="0"/>
              <a:t> </a:t>
            </a:r>
            <a:r>
              <a:rPr lang="id-ID" sz="1800" dirty="0"/>
              <a:t>+ 1)</a:t>
            </a:r>
            <a:r>
              <a:rPr lang="id-ID" sz="1800" i="1" dirty="0"/>
              <a:t> </a:t>
            </a:r>
            <a:r>
              <a:rPr lang="id-ID" sz="1800" dirty="0"/>
              <a:t>matriks </a:t>
            </a:r>
            <a:r>
              <a:rPr lang="id-ID" sz="1800" dirty="0" smtClean="0"/>
              <a:t>yang dapat mengklasifikasikan </a:t>
            </a:r>
            <a:r>
              <a:rPr lang="id-ID" sz="1800" i="1" dirty="0"/>
              <a:t>tuple-tuple</a:t>
            </a:r>
            <a:r>
              <a:rPr lang="id-ID" sz="1800" dirty="0"/>
              <a:t> data baru yang belum pernah dipelajari oleh Naive Bayes.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94501" y="3726525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539934" y="3026542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582503" y="5625015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307444" y="2679782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737000" y="3726525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0891623" y="3008244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937032" y="5598329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07444" y="3014593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4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115799"/>
              </p:ext>
            </p:extLst>
          </p:nvPr>
        </p:nvGraphicFramePr>
        <p:xfrm>
          <a:off x="4619354" y="149770"/>
          <a:ext cx="6621517" cy="3356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8" name="Equation" r:id="rId3" imgW="3479800" imgH="1765300" progId="Equation.3">
                  <p:embed/>
                </p:oleObj>
              </mc:Choice>
              <mc:Fallback>
                <p:oleObj name="Equation" r:id="rId3" imgW="3479800" imgH="1765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354" y="149770"/>
                        <a:ext cx="6621517" cy="33561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924740"/>
              </p:ext>
            </p:extLst>
          </p:nvPr>
        </p:nvGraphicFramePr>
        <p:xfrm>
          <a:off x="4587821" y="3527871"/>
          <a:ext cx="7558422" cy="326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9" name="Equation" r:id="rId5" imgW="4076700" imgH="1765300" progId="Equation.3">
                  <p:embed/>
                </p:oleObj>
              </mc:Choice>
              <mc:Fallback>
                <p:oleObj name="Equation" r:id="rId5" imgW="4076700" imgH="1765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21" y="3527871"/>
                        <a:ext cx="7558422" cy="3267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219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438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800100" algn="l"/>
              </a:tabLst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59071"/>
              </p:ext>
            </p:extLst>
          </p:nvPr>
        </p:nvGraphicFramePr>
        <p:xfrm>
          <a:off x="110362" y="6396091"/>
          <a:ext cx="5943599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277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61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solidFill>
                            <a:srgbClr val="FF0000"/>
                          </a:solidFill>
                          <a:effectLst/>
                        </a:rPr>
                        <a:t>Tidak</a:t>
                      </a:r>
                      <a:endParaRPr lang="id-ID" sz="3600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6237890" y="6337721"/>
            <a:ext cx="1518744" cy="409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983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dirty="0" smtClean="0">
                <a:solidFill>
                  <a:srgbClr val="FF0000"/>
                </a:solidFill>
              </a:rPr>
              <a:t>Hasil Pembelajaran </a:t>
            </a:r>
            <a:r>
              <a:rPr lang="id-ID" sz="2800" b="1" dirty="0">
                <a:solidFill>
                  <a:srgbClr val="FF0000"/>
                </a:solidFill>
              </a:rPr>
              <a:t>Naive </a:t>
            </a:r>
            <a:r>
              <a:rPr lang="id-ID" sz="2800" b="1" dirty="0" smtClean="0">
                <a:solidFill>
                  <a:srgbClr val="FF0000"/>
                </a:solidFill>
              </a:rPr>
              <a:t>Bayes?</a:t>
            </a:r>
            <a:endParaRPr lang="id-ID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421439"/>
              </p:ext>
            </p:extLst>
          </p:nvPr>
        </p:nvGraphicFramePr>
        <p:xfrm>
          <a:off x="633298" y="2318233"/>
          <a:ext cx="2882412" cy="10515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112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Layak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Probabilitas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8/14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6/14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47496"/>
              </p:ext>
            </p:extLst>
          </p:nvPr>
        </p:nvGraphicFramePr>
        <p:xfrm>
          <a:off x="3724860" y="2302387"/>
          <a:ext cx="4000243" cy="1752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280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87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Baterai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Probabilitas Layak =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7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Ya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4/8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Lemah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4/6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298001"/>
              </p:ext>
            </p:extLst>
          </p:nvPr>
        </p:nvGraphicFramePr>
        <p:xfrm>
          <a:off x="7918489" y="2302387"/>
          <a:ext cx="3952945" cy="1752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265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87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Kamera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Probabilitas Layak =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7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Rendah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0/8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3/6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405227"/>
              </p:ext>
            </p:extLst>
          </p:nvPr>
        </p:nvGraphicFramePr>
        <p:xfrm>
          <a:off x="7296286" y="4194208"/>
          <a:ext cx="4606679" cy="21031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919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37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Probabilitas Layak =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37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Sangat 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0/6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Murah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Mahal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Sangat 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2/6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206962"/>
              </p:ext>
            </p:extLst>
          </p:nvPr>
        </p:nvGraphicFramePr>
        <p:xfrm>
          <a:off x="640289" y="5402850"/>
          <a:ext cx="6359612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36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6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3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solidFill>
                            <a:srgbClr val="FF0000"/>
                          </a:solidFill>
                          <a:effectLst/>
                        </a:rPr>
                        <a:t>Tidak</a:t>
                      </a:r>
                      <a:endParaRPr lang="id-ID" sz="3600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116125"/>
              </p:ext>
            </p:extLst>
          </p:nvPr>
        </p:nvGraphicFramePr>
        <p:xfrm>
          <a:off x="645549" y="5912622"/>
          <a:ext cx="6370118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36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Kuat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Sangat 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0" spc="-30" dirty="0" smtClean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id-ID" sz="3600" b="0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Title 2"/>
          <p:cNvSpPr txBox="1">
            <a:spLocks/>
          </p:cNvSpPr>
          <p:nvPr/>
        </p:nvSpPr>
        <p:spPr>
          <a:xfrm>
            <a:off x="486835" y="1336425"/>
            <a:ext cx="11101916" cy="641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189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377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566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754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id-ID" sz="2800" b="1" smtClean="0">
                <a:solidFill>
                  <a:srgbClr val="FF0000"/>
                </a:solidFill>
              </a:rPr>
              <a:t>Hasil Pembelajaran Naive Bayes?</a:t>
            </a:r>
            <a:endParaRPr lang="id-ID" sz="2800" b="1" dirty="0">
              <a:solidFill>
                <a:srgbClr val="FF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394501" y="3028085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9539934" y="3711197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9582503" y="4921980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307444" y="2679782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6737000" y="3028085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0891623" y="3692899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0937032" y="4895294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307444" y="3014593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2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522304"/>
              </p:ext>
            </p:extLst>
          </p:nvPr>
        </p:nvGraphicFramePr>
        <p:xfrm>
          <a:off x="2538254" y="228600"/>
          <a:ext cx="6532166" cy="3239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3" name="Equation" r:id="rId3" imgW="3556000" imgH="1765300" progId="Equation.3">
                  <p:embed/>
                </p:oleObj>
              </mc:Choice>
              <mc:Fallback>
                <p:oleObj name="Equation" r:id="rId3" imgW="3556000" imgH="1765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254" y="228600"/>
                        <a:ext cx="6532166" cy="32398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85452"/>
              </p:ext>
            </p:extLst>
          </p:nvPr>
        </p:nvGraphicFramePr>
        <p:xfrm>
          <a:off x="2580290" y="3791602"/>
          <a:ext cx="6729405" cy="290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4" name="Equation" r:id="rId5" imgW="4076700" imgH="1765300" progId="Equation.3">
                  <p:embed/>
                </p:oleObj>
              </mc:Choice>
              <mc:Fallback>
                <p:oleObj name="Equation" r:id="rId5" imgW="4076700" imgH="1765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290" y="3791602"/>
                        <a:ext cx="6729405" cy="2908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219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ounded Rectangle 5"/>
          <p:cNvSpPr/>
          <p:nvPr/>
        </p:nvSpPr>
        <p:spPr>
          <a:xfrm>
            <a:off x="3888828" y="3058462"/>
            <a:ext cx="1518744" cy="409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ounded Rectangle 6"/>
          <p:cNvSpPr/>
          <p:nvPr/>
        </p:nvSpPr>
        <p:spPr>
          <a:xfrm>
            <a:off x="3904599" y="6321955"/>
            <a:ext cx="1518744" cy="409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17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dirty="0" smtClean="0">
                <a:solidFill>
                  <a:srgbClr val="FF0000"/>
                </a:solidFill>
              </a:rPr>
              <a:t>Hasil Pembelajaran </a:t>
            </a:r>
            <a:r>
              <a:rPr lang="id-ID" sz="2800" b="1" dirty="0">
                <a:solidFill>
                  <a:srgbClr val="FF0000"/>
                </a:solidFill>
              </a:rPr>
              <a:t>Naive Bayes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968113"/>
              </p:ext>
            </p:extLst>
          </p:nvPr>
        </p:nvGraphicFramePr>
        <p:xfrm>
          <a:off x="633298" y="2318233"/>
          <a:ext cx="2882412" cy="10515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112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Layak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Probabilitas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8/14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6/14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50007"/>
              </p:ext>
            </p:extLst>
          </p:nvPr>
        </p:nvGraphicFramePr>
        <p:xfrm>
          <a:off x="3724860" y="2302387"/>
          <a:ext cx="4000243" cy="1752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280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87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Baterai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Probabilitas Layak =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7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Ya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4/8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Lemah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4/6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04691"/>
              </p:ext>
            </p:extLst>
          </p:nvPr>
        </p:nvGraphicFramePr>
        <p:xfrm>
          <a:off x="7918489" y="2302387"/>
          <a:ext cx="3952945" cy="1752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265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87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Kamera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Probabilitas Layak =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7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7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Rendah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0/8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3/6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814571"/>
              </p:ext>
            </p:extLst>
          </p:nvPr>
        </p:nvGraphicFramePr>
        <p:xfrm>
          <a:off x="7296286" y="4194208"/>
          <a:ext cx="4606679" cy="21031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919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37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Probabilitas Layak =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37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Sangat 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0/6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Murah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Mahal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3/6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37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Sangat 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2/8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2/6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189487"/>
              </p:ext>
            </p:extLst>
          </p:nvPr>
        </p:nvGraphicFramePr>
        <p:xfrm>
          <a:off x="645549" y="5912622"/>
          <a:ext cx="6370118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36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Kuat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Sangat 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0" spc="-30" dirty="0" smtClean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id-ID" sz="3600" b="0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88579" y="4294653"/>
            <a:ext cx="64428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 smtClean="0"/>
              <a:t>Gunakan </a:t>
            </a:r>
            <a:r>
              <a:rPr lang="id-ID" sz="2000" i="1" dirty="0"/>
              <a:t>Laplacian correction</a:t>
            </a:r>
            <a:r>
              <a:rPr lang="id-ID" sz="2000" dirty="0"/>
              <a:t>. Caranya? Anda bisa menambahkan satu tuple pura-pura untuk setiap atribut yang ada. Saya ulangi, </a:t>
            </a:r>
            <a:r>
              <a:rPr lang="id-ID" sz="2000" b="1" dirty="0"/>
              <a:t>satu tuple pura-pura untuk setiap atribut</a:t>
            </a:r>
            <a:r>
              <a:rPr lang="id-ID" sz="2000" dirty="0" smtClean="0"/>
              <a:t>. Perhatikan slide berikutnya.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07795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dirty="0" smtClean="0">
                <a:solidFill>
                  <a:srgbClr val="FF0000"/>
                </a:solidFill>
              </a:rPr>
              <a:t>Hasil Pembelajaran </a:t>
            </a:r>
            <a:r>
              <a:rPr lang="id-ID" sz="2800" b="1" dirty="0">
                <a:solidFill>
                  <a:srgbClr val="FF0000"/>
                </a:solidFill>
              </a:rPr>
              <a:t>Naive Bayes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688377"/>
              </p:ext>
            </p:extLst>
          </p:nvPr>
        </p:nvGraphicFramePr>
        <p:xfrm>
          <a:off x="633298" y="2318233"/>
          <a:ext cx="2882412" cy="10515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112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Layak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Probabilitas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00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9/16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6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7/16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718869"/>
              </p:ext>
            </p:extLst>
          </p:nvPr>
        </p:nvGraphicFramePr>
        <p:xfrm>
          <a:off x="3724860" y="2302389"/>
          <a:ext cx="4000243" cy="1752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280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9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70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Baterai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Probabilitas Layak =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306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Ya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3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4/11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2/9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3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5/11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2/9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3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Lemah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2/11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5/9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540308"/>
              </p:ext>
            </p:extLst>
          </p:nvPr>
        </p:nvGraphicFramePr>
        <p:xfrm>
          <a:off x="7918489" y="2302389"/>
          <a:ext cx="3952945" cy="1752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265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33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Kamera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Probabilitas Layak =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339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33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Tinggi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6/11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2/9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33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4/11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3/9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33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Rendah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1/11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4/9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83422"/>
              </p:ext>
            </p:extLst>
          </p:nvPr>
        </p:nvGraphicFramePr>
        <p:xfrm>
          <a:off x="7296286" y="4194210"/>
          <a:ext cx="4606679" cy="21031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919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682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Probabilitas Layak =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68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68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Murah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4/12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1/10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68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Murah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2/12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2/10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68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Mahal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3/12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4/10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68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Sangat 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3/12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3/10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88579"/>
              </p:ext>
            </p:extLst>
          </p:nvPr>
        </p:nvGraphicFramePr>
        <p:xfrm>
          <a:off x="645549" y="5928388"/>
          <a:ext cx="6370118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36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Kuat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Sangat 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0" spc="-30" dirty="0" smtClean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id-ID" sz="3600" b="0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88579" y="4294653"/>
            <a:ext cx="64428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b="1" dirty="0" smtClean="0"/>
              <a:t>Matriks probabilitas setelah penambahan satu </a:t>
            </a:r>
            <a:r>
              <a:rPr lang="id-ID" sz="2000" b="1" dirty="0"/>
              <a:t>tuple pura-pura untuk setiap atribut</a:t>
            </a:r>
            <a:r>
              <a:rPr lang="id-ID" sz="2000" dirty="0"/>
              <a:t>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94501" y="3028085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539934" y="3711197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582503" y="4921980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07444" y="2679782"/>
            <a:ext cx="624916" cy="3284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737000" y="3028085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891623" y="3692899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0937032" y="4895294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07444" y="3014593"/>
            <a:ext cx="624916" cy="3284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420869"/>
              </p:ext>
            </p:extLst>
          </p:nvPr>
        </p:nvGraphicFramePr>
        <p:xfrm>
          <a:off x="2478503" y="132348"/>
          <a:ext cx="6352674" cy="3068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6" name="Equation" r:id="rId3" imgW="3644900" imgH="1765300" progId="Equation.3">
                  <p:embed/>
                </p:oleObj>
              </mc:Choice>
              <mc:Fallback>
                <p:oleObj name="Equation" r:id="rId3" imgW="3644900" imgH="1765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503" y="132348"/>
                        <a:ext cx="6352674" cy="30685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946042"/>
              </p:ext>
            </p:extLst>
          </p:nvPr>
        </p:nvGraphicFramePr>
        <p:xfrm>
          <a:off x="2502568" y="3449019"/>
          <a:ext cx="7385688" cy="319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7" name="Equation" r:id="rId5" imgW="4076700" imgH="1765300" progId="Equation.3">
                  <p:embed/>
                </p:oleObj>
              </mc:Choice>
              <mc:Fallback>
                <p:oleObj name="Equation" r:id="rId5" imgW="4076700" imgH="1765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2568" y="3449019"/>
                        <a:ext cx="7385688" cy="3192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2193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438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800100" algn="l"/>
              </a:tabLst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122686" y="2806246"/>
            <a:ext cx="1568669" cy="4256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12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116477"/>
              </p:ext>
            </p:extLst>
          </p:nvPr>
        </p:nvGraphicFramePr>
        <p:xfrm>
          <a:off x="537615" y="845477"/>
          <a:ext cx="11193355" cy="3364992"/>
        </p:xfrm>
        <a:graphic>
          <a:graphicData uri="http://schemas.openxmlformats.org/drawingml/2006/table">
            <a:tbl>
              <a:tblPr firstRow="1" firstCol="1" bandRow="1">
                <a:tableStyleId>{8CC1F72E-4AF8-4432-BF39-1D7B033C857F}</a:tableStyleId>
              </a:tblPr>
              <a:tblGrid>
                <a:gridCol w="1258192">
                  <a:extLst>
                    <a:ext uri="{9D8B030D-6E8A-4147-A177-3AD203B41FA5}">
                      <a16:colId xmlns:a16="http://schemas.microsoft.com/office/drawing/2014/main" val="2832611753"/>
                    </a:ext>
                  </a:extLst>
                </a:gridCol>
                <a:gridCol w="3063996">
                  <a:extLst>
                    <a:ext uri="{9D8B030D-6E8A-4147-A177-3AD203B41FA5}">
                      <a16:colId xmlns:a16="http://schemas.microsoft.com/office/drawing/2014/main" val="4220579661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573012185"/>
                    </a:ext>
                  </a:extLst>
                </a:gridCol>
                <a:gridCol w="2183911">
                  <a:extLst>
                    <a:ext uri="{9D8B030D-6E8A-4147-A177-3AD203B41FA5}">
                      <a16:colId xmlns:a16="http://schemas.microsoft.com/office/drawing/2014/main" val="322418265"/>
                    </a:ext>
                  </a:extLst>
                </a:gridCol>
                <a:gridCol w="1960085">
                  <a:extLst>
                    <a:ext uri="{9D8B030D-6E8A-4147-A177-3AD203B41FA5}">
                      <a16:colId xmlns:a16="http://schemas.microsoft.com/office/drawing/2014/main" val="3761174498"/>
                    </a:ext>
                  </a:extLst>
                </a:gridCol>
              </a:tblGrid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ID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Gender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</a:rPr>
                        <a:t>Belanja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</a:rPr>
                        <a:t>Rumah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</a:rPr>
                        <a:t>Setia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1955688347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P1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Wanita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Sedikit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Dekat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Ya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3260380152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P2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P</a:t>
                      </a:r>
                      <a:r>
                        <a:rPr lang="en-US" sz="2400" dirty="0">
                          <a:effectLst/>
                        </a:rPr>
                        <a:t>ria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Banyak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Dekat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Ya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1978231047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P3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P</a:t>
                      </a:r>
                      <a:r>
                        <a:rPr lang="en-US" sz="2400" dirty="0">
                          <a:effectLst/>
                        </a:rPr>
                        <a:t>ria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Sedang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Jauh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Ya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1833914320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P4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P</a:t>
                      </a:r>
                      <a:r>
                        <a:rPr lang="en-US" sz="2400" dirty="0">
                          <a:effectLst/>
                        </a:rPr>
                        <a:t>ria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Sedang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Jauh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Tidak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3071321850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P5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P</a:t>
                      </a:r>
                      <a:r>
                        <a:rPr lang="en-US" sz="2400" dirty="0">
                          <a:effectLst/>
                        </a:rPr>
                        <a:t>ria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Sedikit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Jauh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Tidak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2363736847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P6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P</a:t>
                      </a:r>
                      <a:r>
                        <a:rPr lang="en-US" sz="2400">
                          <a:effectLst/>
                        </a:rPr>
                        <a:t>ria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Sedikit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Jauh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Tidak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3149660001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P7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Wanita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Banyak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Dekat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Ya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423045161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795035"/>
              </p:ext>
            </p:extLst>
          </p:nvPr>
        </p:nvGraphicFramePr>
        <p:xfrm>
          <a:off x="537616" y="5429209"/>
          <a:ext cx="11157452" cy="1261872"/>
        </p:xfrm>
        <a:graphic>
          <a:graphicData uri="http://schemas.openxmlformats.org/drawingml/2006/table">
            <a:tbl>
              <a:tblPr firstRow="1" firstCol="1" bandRow="1">
                <a:tableStyleId>{8CC1F72E-4AF8-4432-BF39-1D7B033C857F}</a:tableStyleId>
              </a:tblPr>
              <a:tblGrid>
                <a:gridCol w="1254157">
                  <a:extLst>
                    <a:ext uri="{9D8B030D-6E8A-4147-A177-3AD203B41FA5}">
                      <a16:colId xmlns:a16="http://schemas.microsoft.com/office/drawing/2014/main" val="1237686440"/>
                    </a:ext>
                  </a:extLst>
                </a:gridCol>
                <a:gridCol w="3054166">
                  <a:extLst>
                    <a:ext uri="{9D8B030D-6E8A-4147-A177-3AD203B41FA5}">
                      <a16:colId xmlns:a16="http://schemas.microsoft.com/office/drawing/2014/main" val="54511489"/>
                    </a:ext>
                  </a:extLst>
                </a:gridCol>
                <a:gridCol w="2718424">
                  <a:extLst>
                    <a:ext uri="{9D8B030D-6E8A-4147-A177-3AD203B41FA5}">
                      <a16:colId xmlns:a16="http://schemas.microsoft.com/office/drawing/2014/main" val="1628507102"/>
                    </a:ext>
                  </a:extLst>
                </a:gridCol>
                <a:gridCol w="2176905">
                  <a:extLst>
                    <a:ext uri="{9D8B030D-6E8A-4147-A177-3AD203B41FA5}">
                      <a16:colId xmlns:a16="http://schemas.microsoft.com/office/drawing/2014/main" val="1474325748"/>
                    </a:ext>
                  </a:extLst>
                </a:gridCol>
                <a:gridCol w="1953800">
                  <a:extLst>
                    <a:ext uri="{9D8B030D-6E8A-4147-A177-3AD203B41FA5}">
                      <a16:colId xmlns:a16="http://schemas.microsoft.com/office/drawing/2014/main" val="310458786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ID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 b="1" dirty="0">
                          <a:effectLst/>
                        </a:rPr>
                        <a:t>Gender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</a:rPr>
                        <a:t>Belanja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</a:rPr>
                        <a:t>Rumah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</a:rPr>
                        <a:t>Setia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3500752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P8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P</a:t>
                      </a:r>
                      <a:r>
                        <a:rPr lang="en-US" sz="2400">
                          <a:effectLst/>
                        </a:rPr>
                        <a:t>ria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Banyak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Jauh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?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22834404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P9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Wanita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Sedang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Dekat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?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2259690060"/>
                  </a:ext>
                </a:extLst>
              </a:tr>
            </a:tbl>
          </a:graphicData>
        </a:graphic>
      </p:graphicFrame>
      <p:sp>
        <p:nvSpPr>
          <p:cNvPr id="4" name="Title 2"/>
          <p:cNvSpPr txBox="1">
            <a:spLocks/>
          </p:cNvSpPr>
          <p:nvPr/>
        </p:nvSpPr>
        <p:spPr>
          <a:xfrm>
            <a:off x="427327" y="234345"/>
            <a:ext cx="5100422" cy="6412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2800" b="1" dirty="0" smtClean="0">
                <a:solidFill>
                  <a:srgbClr val="FF0000"/>
                </a:solidFill>
              </a:rPr>
              <a:t>Hasil Pembelajaran Naive Bayes?</a:t>
            </a:r>
            <a:endParaRPr lang="id-ID" sz="2800" b="1" dirty="0">
              <a:solidFill>
                <a:srgbClr val="FF0000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28092" y="4912820"/>
            <a:ext cx="5100422" cy="6412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 smtClean="0">
                <a:solidFill>
                  <a:srgbClr val="FF0000"/>
                </a:solidFill>
              </a:rPr>
              <a:t>Klasifikasi</a:t>
            </a:r>
            <a:r>
              <a:rPr lang="en-US" sz="2800" b="1" dirty="0" smtClean="0">
                <a:solidFill>
                  <a:srgbClr val="FF0000"/>
                </a:solidFill>
              </a:rPr>
              <a:t> P8 </a:t>
            </a:r>
            <a:r>
              <a:rPr lang="en-US" sz="2800" b="1" dirty="0" err="1" smtClean="0">
                <a:solidFill>
                  <a:srgbClr val="FF0000"/>
                </a:solidFill>
              </a:rPr>
              <a:t>dan</a:t>
            </a:r>
            <a:r>
              <a:rPr lang="en-US" sz="2800" b="1" dirty="0" smtClean="0">
                <a:solidFill>
                  <a:srgbClr val="FF0000"/>
                </a:solidFill>
              </a:rPr>
              <a:t> P9</a:t>
            </a:r>
            <a:r>
              <a:rPr lang="id-ID" sz="2800" b="1" dirty="0" smtClean="0">
                <a:solidFill>
                  <a:srgbClr val="FF0000"/>
                </a:solidFill>
              </a:rPr>
              <a:t>?</a:t>
            </a:r>
            <a:endParaRPr lang="id-ID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9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207804"/>
              </p:ext>
            </p:extLst>
          </p:nvPr>
        </p:nvGraphicFramePr>
        <p:xfrm>
          <a:off x="528919" y="551839"/>
          <a:ext cx="11035549" cy="591171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1357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9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744">
                  <a:extLst>
                    <a:ext uri="{9D8B030D-6E8A-4147-A177-3AD203B41FA5}">
                      <a16:colId xmlns:a16="http://schemas.microsoft.com/office/drawing/2014/main" val="829735928"/>
                    </a:ext>
                  </a:extLst>
                </a:gridCol>
                <a:gridCol w="1209744">
                  <a:extLst>
                    <a:ext uri="{9D8B030D-6E8A-4147-A177-3AD203B41FA5}">
                      <a16:colId xmlns:a16="http://schemas.microsoft.com/office/drawing/2014/main" val="4110965075"/>
                    </a:ext>
                  </a:extLst>
                </a:gridCol>
                <a:gridCol w="1209744">
                  <a:extLst>
                    <a:ext uri="{9D8B030D-6E8A-4147-A177-3AD203B41FA5}">
                      <a16:colId xmlns:a16="http://schemas.microsoft.com/office/drawing/2014/main" val="2775952584"/>
                    </a:ext>
                  </a:extLst>
                </a:gridCol>
                <a:gridCol w="1209744">
                  <a:extLst>
                    <a:ext uri="{9D8B030D-6E8A-4147-A177-3AD203B41FA5}">
                      <a16:colId xmlns:a16="http://schemas.microsoft.com/office/drawing/2014/main" val="2320749801"/>
                    </a:ext>
                  </a:extLst>
                </a:gridCol>
                <a:gridCol w="1209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spc="-30" dirty="0" smtClean="0">
                          <a:effectLst/>
                        </a:rPr>
                        <a:t>ID</a:t>
                      </a:r>
                      <a:endParaRPr lang="id-ID" sz="20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spc="-30" dirty="0" smtClean="0">
                          <a:effectLst/>
                        </a:rPr>
                        <a:t>A1</a:t>
                      </a:r>
                      <a:endParaRPr lang="id-ID" sz="20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spc="-30" dirty="0" smtClean="0">
                          <a:effectLst/>
                        </a:rPr>
                        <a:t>A2</a:t>
                      </a:r>
                      <a:endParaRPr lang="id-ID" sz="20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A3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A5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A1000000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kern="1200" spc="-3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Kelas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A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D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G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J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M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S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Kuat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H2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A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D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G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J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M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Kuat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H3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A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D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H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J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M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S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Kuat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H4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A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D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H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K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M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Kuat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H5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A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D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I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K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M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S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H6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A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D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I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K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N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H7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E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G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K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N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S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H8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E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G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K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N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H9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E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H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K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N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S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H10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E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H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L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N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Lemah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H11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F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I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L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O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S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Lemah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H12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C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F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I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L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O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Lemah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H13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C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D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G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L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O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S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Lemah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41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H14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C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D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G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L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O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kumimoji="0" lang="en-US" sz="2000" b="1" i="0" u="none" strike="noStrike" kern="1200" cap="none" spc="-3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spc="-30" dirty="0" smtClean="0"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Lemah</a:t>
                      </a:r>
                      <a:endParaRPr lang="id-ID" sz="20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Title 2"/>
          <p:cNvSpPr txBox="1">
            <a:spLocks/>
          </p:cNvSpPr>
          <p:nvPr/>
        </p:nvSpPr>
        <p:spPr>
          <a:xfrm>
            <a:off x="404352" y="-4595"/>
            <a:ext cx="5100422" cy="6412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800" b="1" dirty="0" smtClean="0">
                <a:solidFill>
                  <a:srgbClr val="FF0000"/>
                </a:solidFill>
              </a:rPr>
              <a:t>Hasil Pembelajaran Naive Bayes?</a:t>
            </a:r>
            <a:endParaRPr lang="id-ID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566939"/>
              </p:ext>
            </p:extLst>
          </p:nvPr>
        </p:nvGraphicFramePr>
        <p:xfrm>
          <a:off x="2595841" y="1377050"/>
          <a:ext cx="6737350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name="Equation" r:id="rId3" imgW="1485720" imgH="507960" progId="Equation.3">
                  <p:embed/>
                </p:oleObj>
              </mc:Choice>
              <mc:Fallback>
                <p:oleObj name="Equation" r:id="rId3" imgW="1485720" imgH="50796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841" y="1377050"/>
                        <a:ext cx="6737350" cy="2338388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9"/>
          <p:cNvSpPr>
            <a:spLocks noChangeArrowheads="1"/>
          </p:cNvSpPr>
          <p:nvPr/>
        </p:nvSpPr>
        <p:spPr bwMode="auto">
          <a:xfrm>
            <a:off x="2617076" y="3977800"/>
            <a:ext cx="6716115" cy="181588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Di dalam bahasa pemrograman komputer, tipe data </a:t>
            </a:r>
            <a:r>
              <a:rPr kumimoji="0" lang="id-ID" sz="28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real</a:t>
            </a:r>
            <a:r>
              <a:rPr kumimoji="0" lang="id-ID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atau </a:t>
            </a:r>
            <a:r>
              <a:rPr kumimoji="0" lang="id-ID" sz="28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floating point</a:t>
            </a:r>
            <a:r>
              <a:rPr kumimoji="0" lang="id-ID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id-ID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tidak dapat</a:t>
            </a:r>
            <a:r>
              <a:rPr kumimoji="0" lang="id-ID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id-ID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merepresentasian bilangan</a:t>
            </a:r>
            <a:r>
              <a:rPr kumimoji="0" lang="id-ID" sz="2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id-ID" sz="2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10</a:t>
            </a:r>
            <a:r>
              <a:rPr kumimoji="0" lang="id-ID" sz="2800" b="1" i="0" u="none" strike="noStrike" cap="none" normalizeH="0" baseline="3000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-1325</a:t>
            </a:r>
            <a:r>
              <a:rPr kumimoji="0" lang="id-ID" sz="28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 Bagaimana solusinya?</a:t>
            </a:r>
            <a:endParaRPr kumimoji="0" lang="id-ID" sz="400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4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61008" y="455613"/>
          <a:ext cx="6638925" cy="159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Equation" r:id="rId3" imgW="1701720" imgH="419040" progId="Equation.3">
                  <p:embed/>
                </p:oleObj>
              </mc:Choice>
              <mc:Fallback>
                <p:oleObj name="Equation" r:id="rId3" imgW="1701720" imgH="41904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08" y="455613"/>
                        <a:ext cx="6638925" cy="1598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82613" y="2619375"/>
          <a:ext cx="11350625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Equation" r:id="rId5" imgW="2946240" imgH="431640" progId="Equation.3">
                  <p:embed/>
                </p:oleObj>
              </mc:Choice>
              <mc:Fallback>
                <p:oleObj name="Equation" r:id="rId5" imgW="2946240" imgH="431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2619375"/>
                        <a:ext cx="11350625" cy="16367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60388" y="4648200"/>
          <a:ext cx="11352212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Equation" r:id="rId7" imgW="2946240" imgH="431640" progId="Equation.3">
                  <p:embed/>
                </p:oleObj>
              </mc:Choice>
              <mc:Fallback>
                <p:oleObj name="Equation" r:id="rId7" imgW="2946240" imgH="4316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4648200"/>
                        <a:ext cx="11352212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8671034" y="4997636"/>
            <a:ext cx="3263463" cy="8198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003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87683" y="2009553"/>
            <a:ext cx="11101916" cy="47581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</a:pPr>
            <a:endParaRPr lang="id-ID" sz="2800" dirty="0" smtClean="0"/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</a:pPr>
            <a:endParaRPr lang="id-ID" sz="2800" dirty="0"/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</a:pPr>
            <a:endParaRPr lang="id-ID" sz="2800" dirty="0" smtClean="0"/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</a:pPr>
            <a:r>
              <a:rPr lang="id-ID" sz="2800" i="1" dirty="0" smtClean="0"/>
              <a:t>X</a:t>
            </a:r>
            <a:r>
              <a:rPr lang="id-ID" sz="2800" dirty="0" smtClean="0"/>
              <a:t> = </a:t>
            </a:r>
            <a:r>
              <a:rPr lang="id-ID" sz="2800" dirty="0"/>
              <a:t>bukti, </a:t>
            </a:r>
            <a:r>
              <a:rPr lang="id-ID" sz="2800" i="1" dirty="0" smtClean="0"/>
              <a:t>H</a:t>
            </a:r>
            <a:r>
              <a:rPr lang="id-ID" sz="2800" dirty="0" smtClean="0"/>
              <a:t> = hipotesis</a:t>
            </a:r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</a:pPr>
            <a:r>
              <a:rPr lang="id-ID" sz="2800" i="1" dirty="0" smtClean="0"/>
              <a:t>P</a:t>
            </a:r>
            <a:r>
              <a:rPr lang="id-ID" sz="2800" dirty="0" smtClean="0"/>
              <a:t>(</a:t>
            </a:r>
            <a:r>
              <a:rPr lang="id-ID" sz="2800" i="1" dirty="0" smtClean="0"/>
              <a:t>H</a:t>
            </a:r>
            <a:r>
              <a:rPr lang="id-ID" sz="2800" dirty="0" smtClean="0"/>
              <a:t>|</a:t>
            </a:r>
            <a:r>
              <a:rPr lang="id-ID" sz="2800" i="1" dirty="0" smtClean="0"/>
              <a:t>X</a:t>
            </a:r>
            <a:r>
              <a:rPr lang="id-ID" sz="2800" dirty="0" smtClean="0"/>
              <a:t>) = probabilitas </a:t>
            </a:r>
            <a:r>
              <a:rPr lang="id-ID" sz="2800" i="1" dirty="0" smtClean="0"/>
              <a:t>posterior</a:t>
            </a:r>
            <a:r>
              <a:rPr lang="id-ID" sz="2800" dirty="0" smtClean="0"/>
              <a:t> </a:t>
            </a:r>
            <a:r>
              <a:rPr lang="id-ID" sz="2800" i="1" dirty="0" smtClean="0"/>
              <a:t>H</a:t>
            </a:r>
            <a:r>
              <a:rPr lang="id-ID" sz="2800" dirty="0" smtClean="0"/>
              <a:t> </a:t>
            </a:r>
            <a:r>
              <a:rPr lang="id-ID" sz="2800" dirty="0"/>
              <a:t>dengan syarat </a:t>
            </a:r>
            <a:r>
              <a:rPr lang="id-ID" sz="2800" i="1" dirty="0" smtClean="0"/>
              <a:t>X</a:t>
            </a:r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</a:pPr>
            <a:r>
              <a:rPr lang="id-ID" sz="2800" i="1" dirty="0" smtClean="0"/>
              <a:t>P</a:t>
            </a:r>
            <a:r>
              <a:rPr lang="id-ID" sz="2800" dirty="0" smtClean="0"/>
              <a:t>(</a:t>
            </a:r>
            <a:r>
              <a:rPr lang="id-ID" sz="2800" i="1" dirty="0" smtClean="0"/>
              <a:t>X</a:t>
            </a:r>
            <a:r>
              <a:rPr lang="id-ID" sz="2800" dirty="0" smtClean="0"/>
              <a:t>|</a:t>
            </a:r>
            <a:r>
              <a:rPr lang="id-ID" sz="2800" i="1" dirty="0" smtClean="0"/>
              <a:t>H</a:t>
            </a:r>
            <a:r>
              <a:rPr lang="id-ID" sz="2800" dirty="0" smtClean="0"/>
              <a:t>) = </a:t>
            </a:r>
            <a:r>
              <a:rPr lang="id-ID" sz="2800" dirty="0"/>
              <a:t>probabilitas </a:t>
            </a:r>
            <a:r>
              <a:rPr lang="id-ID" sz="2800" i="1" dirty="0" smtClean="0"/>
              <a:t>posterior</a:t>
            </a:r>
            <a:r>
              <a:rPr lang="id-ID" sz="2800" dirty="0" smtClean="0"/>
              <a:t> </a:t>
            </a:r>
            <a:r>
              <a:rPr lang="id-ID" sz="2800" i="1" dirty="0"/>
              <a:t>X</a:t>
            </a:r>
            <a:r>
              <a:rPr lang="id-ID" sz="2800" dirty="0"/>
              <a:t> dengan syarat </a:t>
            </a:r>
            <a:r>
              <a:rPr lang="id-ID" sz="2800" i="1" dirty="0" smtClean="0"/>
              <a:t>H</a:t>
            </a:r>
            <a:endParaRPr lang="id-ID" sz="2800" dirty="0" smtClean="0"/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</a:pPr>
            <a:r>
              <a:rPr lang="id-ID" sz="2800" i="1" dirty="0" smtClean="0"/>
              <a:t>P</a:t>
            </a:r>
            <a:r>
              <a:rPr lang="id-ID" sz="2800" dirty="0" smtClean="0"/>
              <a:t>(</a:t>
            </a:r>
            <a:r>
              <a:rPr lang="id-ID" sz="2800" i="1" dirty="0" smtClean="0"/>
              <a:t>H</a:t>
            </a:r>
            <a:r>
              <a:rPr lang="id-ID" sz="2800" dirty="0" smtClean="0"/>
              <a:t>) = probabilitas </a:t>
            </a:r>
            <a:r>
              <a:rPr lang="id-ID" sz="2800" i="1" dirty="0"/>
              <a:t>prior</a:t>
            </a:r>
            <a:r>
              <a:rPr lang="id-ID" sz="2800" dirty="0"/>
              <a:t> </a:t>
            </a:r>
            <a:r>
              <a:rPr lang="id-ID" sz="2800" dirty="0" smtClean="0"/>
              <a:t>hipotesis </a:t>
            </a:r>
            <a:r>
              <a:rPr lang="id-ID" sz="2800" i="1" dirty="0" smtClean="0"/>
              <a:t>H</a:t>
            </a:r>
            <a:endParaRPr lang="id-ID" sz="2800" dirty="0" smtClean="0"/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</a:pPr>
            <a:r>
              <a:rPr lang="id-ID" sz="2800" i="1" dirty="0" smtClean="0"/>
              <a:t>P</a:t>
            </a:r>
            <a:r>
              <a:rPr lang="id-ID" sz="2800" dirty="0" smtClean="0"/>
              <a:t>(</a:t>
            </a:r>
            <a:r>
              <a:rPr lang="id-ID" sz="2800" i="1" dirty="0" smtClean="0"/>
              <a:t>X</a:t>
            </a:r>
            <a:r>
              <a:rPr lang="id-ID" sz="2800" dirty="0"/>
              <a:t>)</a:t>
            </a:r>
            <a:r>
              <a:rPr lang="id-ID" sz="2800" dirty="0" smtClean="0"/>
              <a:t> = </a:t>
            </a:r>
            <a:r>
              <a:rPr lang="id-ID" sz="2800" dirty="0"/>
              <a:t>probabilitas </a:t>
            </a:r>
            <a:r>
              <a:rPr lang="id-ID" sz="2800" i="1" dirty="0"/>
              <a:t>prior</a:t>
            </a:r>
            <a:r>
              <a:rPr lang="id-ID" sz="2800" dirty="0"/>
              <a:t> bukti </a:t>
            </a:r>
            <a:r>
              <a:rPr lang="id-ID" sz="2800" i="1" dirty="0"/>
              <a:t>X</a:t>
            </a:r>
            <a:endParaRPr lang="id-ID" sz="2800" dirty="0" smtClean="0"/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</a:pPr>
            <a:endParaRPr sz="2400" dirty="0">
              <a:sym typeface="Verdana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86835" y="1395448"/>
            <a:ext cx="11101916" cy="5231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buSzPct val="25000"/>
            </a:pP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Naïve </a:t>
            </a:r>
            <a:r>
              <a:rPr lang="id-ID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Bayes</a:t>
            </a: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lang="id-ID" sz="280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152125"/>
              </p:ext>
            </p:extLst>
          </p:nvPr>
        </p:nvGraphicFramePr>
        <p:xfrm>
          <a:off x="518750" y="2146300"/>
          <a:ext cx="4072300" cy="1202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" name="Equation" r:id="rId4" imgW="1371600" imgH="406080" progId="Equation.3">
                  <p:embed/>
                </p:oleObj>
              </mc:Choice>
              <mc:Fallback>
                <p:oleObj name="Equation" r:id="rId4" imgW="13716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50" y="2146300"/>
                        <a:ext cx="4072300" cy="12027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90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70987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545042" y="3167410"/>
            <a:ext cx="11101916" cy="5231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algn="ctr">
              <a:buSzPct val="25000"/>
            </a:pP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Naïve Bayes untuk data Kontinu</a:t>
            </a:r>
            <a:endParaRPr lang="id-ID" sz="280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90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95965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13231"/>
              </p:ext>
            </p:extLst>
          </p:nvPr>
        </p:nvGraphicFramePr>
        <p:xfrm>
          <a:off x="851338" y="614902"/>
          <a:ext cx="10610192" cy="52578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70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6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4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Handphone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>
                          <a:effectLst/>
                        </a:rPr>
                        <a:t>Baterai</a:t>
                      </a:r>
                      <a:endParaRPr lang="id-ID" sz="3600" b="1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>
                          <a:effectLst/>
                        </a:rPr>
                        <a:t>Kamera</a:t>
                      </a:r>
                      <a:endParaRPr lang="id-ID" sz="3600" b="1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Layak (Direkomendasikan)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1,2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27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3,5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7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21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0,8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634856"/>
              </p:ext>
            </p:extLst>
          </p:nvPr>
        </p:nvGraphicFramePr>
        <p:xfrm>
          <a:off x="850497" y="3311261"/>
          <a:ext cx="10626812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9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7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id-ID" sz="3600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4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155421"/>
              </p:ext>
            </p:extLst>
          </p:nvPr>
        </p:nvGraphicFramePr>
        <p:xfrm>
          <a:off x="960438" y="874713"/>
          <a:ext cx="10261600" cy="322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1" name="Equation" r:id="rId3" imgW="1828800" imgH="571320" progId="Equation.3">
                  <p:embed/>
                </p:oleObj>
              </mc:Choice>
              <mc:Fallback>
                <p:oleObj name="Equation" r:id="rId3" imgW="1828800" imgH="5713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874713"/>
                        <a:ext cx="10261600" cy="322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660605"/>
              </p:ext>
            </p:extLst>
          </p:nvPr>
        </p:nvGraphicFramePr>
        <p:xfrm>
          <a:off x="2485013" y="5330442"/>
          <a:ext cx="7285038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2" name="Equation" r:id="rId5" imgW="1663560" imgH="203040" progId="Equation.3">
                  <p:embed/>
                </p:oleObj>
              </mc:Choice>
              <mc:Fallback>
                <p:oleObj name="Equation" r:id="rId5" imgW="16635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85013" y="5330442"/>
                        <a:ext cx="7285038" cy="887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32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9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98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262782"/>
              </p:ext>
            </p:extLst>
          </p:nvPr>
        </p:nvGraphicFramePr>
        <p:xfrm>
          <a:off x="851338" y="236518"/>
          <a:ext cx="10610192" cy="52578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70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6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4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Handphone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>
                          <a:effectLst/>
                        </a:rPr>
                        <a:t>Baterai</a:t>
                      </a:r>
                      <a:endParaRPr lang="id-ID" sz="3600" b="1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>
                          <a:effectLst/>
                        </a:rPr>
                        <a:t>Kamera</a:t>
                      </a:r>
                      <a:endParaRPr lang="id-ID" sz="3600" b="1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Layak (Direkomendasikan)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1,2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27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7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3,5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7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21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0,8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398700"/>
              </p:ext>
            </p:extLst>
          </p:nvPr>
        </p:nvGraphicFramePr>
        <p:xfrm>
          <a:off x="4177820" y="5624298"/>
          <a:ext cx="3922602" cy="1233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3" name="Equation" r:id="rId3" imgW="1828800" imgH="571320" progId="Equation.3">
                  <p:embed/>
                </p:oleObj>
              </mc:Choice>
              <mc:Fallback>
                <p:oleObj name="Equation" r:id="rId3" imgW="1828800" imgH="57132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7820" y="5624298"/>
                        <a:ext cx="3922602" cy="12337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77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98518"/>
              </p:ext>
            </p:extLst>
          </p:nvPr>
        </p:nvGraphicFramePr>
        <p:xfrm>
          <a:off x="851338" y="141922"/>
          <a:ext cx="10610192" cy="66598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70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6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4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Handphone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>
                          <a:effectLst/>
                        </a:rPr>
                        <a:t>Baterai</a:t>
                      </a:r>
                      <a:endParaRPr lang="id-ID" sz="3600" b="1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>
                          <a:effectLst/>
                        </a:rPr>
                        <a:t>Kamera</a:t>
                      </a:r>
                      <a:endParaRPr lang="id-ID" sz="3600" b="1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  <a:defRPr/>
                      </a:pPr>
                      <a:r>
                        <a:rPr lang="id-ID" sz="2000" b="1" spc="-30" dirty="0" smtClean="0">
                          <a:effectLst/>
                        </a:rPr>
                        <a:t>Layak (Direkomendasikan)</a:t>
                      </a:r>
                      <a:endParaRPr lang="id-ID" sz="3600" b="1" spc="-30" dirty="0" smtClean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1,2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27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7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3,5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7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21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0,8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15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Rata-rata C</a:t>
                      </a:r>
                      <a:r>
                        <a:rPr lang="id-ID" sz="2000" b="1" kern="1200" spc="-3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id-ID" sz="2000" b="1" kern="1200" spc="-3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id-ID" sz="2000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  <a:defRPr/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C</a:t>
                      </a:r>
                      <a:r>
                        <a:rPr lang="id-ID" sz="2000" b="1" kern="1200" spc="-3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id-ID" sz="2000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  <a:defRPr/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Rata-rata C</a:t>
                      </a:r>
                      <a:r>
                        <a:rPr lang="id-ID" sz="2000" b="1" kern="1200" spc="-3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id-ID" sz="2000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C</a:t>
                      </a:r>
                      <a:r>
                        <a:rPr lang="id-ID" sz="2000" b="1" kern="1200" spc="-3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id-ID" sz="2000" b="1" kern="1200" spc="-3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id-ID" sz="2000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41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dirty="0" smtClean="0">
                <a:solidFill>
                  <a:srgbClr val="FF0000"/>
                </a:solidFill>
              </a:rPr>
              <a:t>Hasil Pembelajaran </a:t>
            </a:r>
            <a:r>
              <a:rPr lang="id-ID" sz="2800" b="1" dirty="0">
                <a:solidFill>
                  <a:srgbClr val="FF0000"/>
                </a:solidFill>
              </a:rPr>
              <a:t>Naive </a:t>
            </a:r>
            <a:r>
              <a:rPr lang="id-ID" sz="2800" b="1" dirty="0" smtClean="0">
                <a:solidFill>
                  <a:srgbClr val="FF0000"/>
                </a:solidFill>
              </a:rPr>
              <a:t>Bayes?</a:t>
            </a:r>
            <a:endParaRPr lang="id-ID" sz="2800" b="1" dirty="0">
              <a:solidFill>
                <a:srgbClr val="FF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5"/>
          <a:stretch/>
        </p:blipFill>
        <p:spPr bwMode="auto">
          <a:xfrm>
            <a:off x="393477" y="2112579"/>
            <a:ext cx="11543339" cy="367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6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dirty="0" smtClean="0">
                <a:solidFill>
                  <a:srgbClr val="FF0000"/>
                </a:solidFill>
              </a:rPr>
              <a:t>Hasil Pembelajaran </a:t>
            </a:r>
            <a:r>
              <a:rPr lang="id-ID" sz="2800" b="1" dirty="0">
                <a:solidFill>
                  <a:srgbClr val="FF0000"/>
                </a:solidFill>
              </a:rPr>
              <a:t>Naive </a:t>
            </a:r>
            <a:r>
              <a:rPr lang="id-ID" sz="2800" b="1" dirty="0" smtClean="0">
                <a:solidFill>
                  <a:srgbClr val="FF0000"/>
                </a:solidFill>
              </a:rPr>
              <a:t>Bayes?</a:t>
            </a:r>
            <a:endParaRPr lang="id-ID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828291"/>
              </p:ext>
            </p:extLst>
          </p:nvPr>
        </p:nvGraphicFramePr>
        <p:xfrm>
          <a:off x="603692" y="2322293"/>
          <a:ext cx="11110090" cy="351395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528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7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7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9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7714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 smtClean="0">
                          <a:effectLst/>
                        </a:rPr>
                        <a:t>Handphone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Baterai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Kamera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smtClean="0">
                          <a:effectLst/>
                        </a:rPr>
                        <a:t>Harga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000" b="1" spc="-30" dirty="0" smtClean="0">
                          <a:effectLst/>
                        </a:rPr>
                        <a:t>Layak (Direkomendasikan)</a:t>
                      </a:r>
                      <a:endParaRPr lang="id-ID" sz="3600" b="1" spc="-30" dirty="0" smtClean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714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H1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dirty="0">
                          <a:effectLst/>
                        </a:rPr>
                        <a:t>26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8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1,2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dirty="0">
                          <a:effectLst/>
                        </a:rPr>
                        <a:t>Ya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714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H2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27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13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15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Ya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714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H3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28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5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6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Ya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714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H5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23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10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Ya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714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H6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20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dirty="0">
                          <a:effectLst/>
                        </a:rPr>
                        <a:t>7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3,5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Ya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714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H7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22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7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10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Ya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714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H8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24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8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dirty="0">
                          <a:effectLst/>
                        </a:rPr>
                        <a:t>2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Ya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714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H10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16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dirty="0">
                          <a:effectLst/>
                        </a:rPr>
                        <a:t>13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0,8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Ya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517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Rata-rata C</a:t>
                      </a:r>
                      <a:r>
                        <a:rPr lang="id-ID" sz="2000" b="1" u="none" strike="noStrike" baseline="-25000" dirty="0">
                          <a:effectLst/>
                        </a:rPr>
                        <a:t>1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23.2500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>
                          <a:effectLst/>
                        </a:rPr>
                        <a:t>8.8750</a:t>
                      </a:r>
                      <a:endParaRPr lang="id-ID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6.8000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2000" u="none" strike="noStrike" dirty="0">
                          <a:effectLst/>
                        </a:rPr>
                        <a:t> 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517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 smtClean="0">
                          <a:effectLst/>
                        </a:rPr>
                        <a:t>STD </a:t>
                      </a:r>
                      <a:r>
                        <a:rPr lang="id-ID" sz="2000" b="1" u="none" strike="noStrike" dirty="0">
                          <a:effectLst/>
                        </a:rPr>
                        <a:t>C</a:t>
                      </a:r>
                      <a:r>
                        <a:rPr lang="id-ID" sz="2000" b="1" u="none" strike="noStrike" baseline="-25000" dirty="0">
                          <a:effectLst/>
                        </a:rPr>
                        <a:t>1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3.9551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2.9001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5.8052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2000" u="none" strike="noStrike" dirty="0">
                          <a:effectLst/>
                        </a:rPr>
                        <a:t> 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2995448" y="5092262"/>
            <a:ext cx="5108028" cy="8198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18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 b="1" dirty="0" smtClean="0">
                <a:solidFill>
                  <a:srgbClr val="FF0000"/>
                </a:solidFill>
              </a:rPr>
              <a:t>Hasil Pembelajaran </a:t>
            </a:r>
            <a:r>
              <a:rPr lang="id-ID" sz="2800" b="1" dirty="0">
                <a:solidFill>
                  <a:srgbClr val="FF0000"/>
                </a:solidFill>
              </a:rPr>
              <a:t>Naive </a:t>
            </a:r>
            <a:r>
              <a:rPr lang="id-ID" sz="2800" b="1" dirty="0" smtClean="0">
                <a:solidFill>
                  <a:srgbClr val="FF0000"/>
                </a:solidFill>
              </a:rPr>
              <a:t>Bayes?</a:t>
            </a:r>
            <a:endParaRPr lang="id-ID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55681"/>
              </p:ext>
            </p:extLst>
          </p:nvPr>
        </p:nvGraphicFramePr>
        <p:xfrm>
          <a:off x="587925" y="2270121"/>
          <a:ext cx="11141622" cy="307438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535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1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9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7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 smtClean="0">
                          <a:effectLst/>
                        </a:rPr>
                        <a:t>Handphone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>
                          <a:effectLst/>
                        </a:rPr>
                        <a:t>Baterai</a:t>
                      </a:r>
                      <a:endParaRPr lang="id-ID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>
                          <a:effectLst/>
                        </a:rPr>
                        <a:t>Kamera</a:t>
                      </a:r>
                      <a:endParaRPr lang="id-ID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smtClean="0">
                          <a:effectLst/>
                        </a:rPr>
                        <a:t>Harga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000" b="1" spc="-30" dirty="0" smtClean="0">
                          <a:effectLst/>
                        </a:rPr>
                        <a:t>Layak (Direkomendasikan)</a:t>
                      </a:r>
                      <a:endParaRPr lang="id-ID" sz="3600" b="1" spc="-30" dirty="0" smtClean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H4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25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2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5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dirty="0">
                          <a:effectLst/>
                        </a:rPr>
                        <a:t>Tidak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H9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21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3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4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Tidak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H11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dirty="0">
                          <a:effectLst/>
                        </a:rPr>
                        <a:t>12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10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12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Tidak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H12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14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5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5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Tidak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H13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18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5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3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Tidak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 smtClean="0">
                          <a:effectLst/>
                        </a:rPr>
                        <a:t>H14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15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3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14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u="none" strike="noStrike">
                          <a:effectLst/>
                        </a:rPr>
                        <a:t>Tidak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150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Rata-rata C</a:t>
                      </a:r>
                      <a:r>
                        <a:rPr lang="id-ID" sz="2000" b="1" u="none" strike="noStrike" baseline="-25000" dirty="0">
                          <a:effectLst/>
                        </a:rPr>
                        <a:t>2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17.5000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>
                          <a:effectLst/>
                        </a:rPr>
                        <a:t>4.6667</a:t>
                      </a:r>
                      <a:endParaRPr lang="id-ID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>
                          <a:effectLst/>
                        </a:rPr>
                        <a:t>7.1667</a:t>
                      </a:r>
                      <a:endParaRPr lang="id-ID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2000" b="1" u="none" strike="noStrike" dirty="0">
                          <a:effectLst/>
                        </a:rPr>
                        <a:t> 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0150"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>
                          <a:effectLst/>
                        </a:rPr>
                        <a:t>STD C</a:t>
                      </a:r>
                      <a:r>
                        <a:rPr lang="id-ID" sz="2000" b="1" u="none" strike="noStrike" baseline="-25000">
                          <a:effectLst/>
                        </a:rPr>
                        <a:t>2</a:t>
                      </a:r>
                      <a:endParaRPr lang="id-ID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4.8477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2.8752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d-ID" sz="2000" b="1" u="none" strike="noStrike" dirty="0">
                          <a:effectLst/>
                        </a:rPr>
                        <a:t>4.6224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2000" b="1" u="none" strike="noStrike" dirty="0">
                          <a:effectLst/>
                        </a:rPr>
                        <a:t> </a:t>
                      </a:r>
                      <a:endParaRPr lang="id-ID" sz="2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995448" y="4556218"/>
            <a:ext cx="5108028" cy="8198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911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87683" y="2009553"/>
            <a:ext cx="11101916" cy="40564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id-ID" sz="2400" dirty="0"/>
              <a:t>Misalkan </a:t>
            </a:r>
            <a:r>
              <a:rPr lang="id-ID" sz="2400" i="1" dirty="0"/>
              <a:t>D</a:t>
            </a:r>
            <a:r>
              <a:rPr lang="id-ID" sz="2400" dirty="0"/>
              <a:t> </a:t>
            </a:r>
            <a:r>
              <a:rPr lang="id-ID" sz="2400" dirty="0" smtClean="0"/>
              <a:t>adalah himpunan </a:t>
            </a:r>
            <a:r>
              <a:rPr lang="id-ID" sz="2400" dirty="0"/>
              <a:t>data </a:t>
            </a:r>
            <a:r>
              <a:rPr lang="id-ID" sz="2400" dirty="0" smtClean="0"/>
              <a:t>latih </a:t>
            </a:r>
            <a:r>
              <a:rPr lang="id-ID" sz="2400" dirty="0"/>
              <a:t>(</a:t>
            </a:r>
            <a:r>
              <a:rPr lang="id-ID" sz="2400" i="1" dirty="0"/>
              <a:t>training set</a:t>
            </a:r>
            <a:r>
              <a:rPr lang="id-ID" sz="2400" dirty="0"/>
              <a:t>) yang berisi </a:t>
            </a:r>
            <a:r>
              <a:rPr lang="id-ID" sz="2400" dirty="0" smtClean="0"/>
              <a:t>sejumlah </a:t>
            </a:r>
            <a:r>
              <a:rPr lang="id-ID" sz="2400" dirty="0"/>
              <a:t>tuple beserta label kelasnya. Setiap tuple </a:t>
            </a:r>
            <a:r>
              <a:rPr lang="id-ID" sz="2400" dirty="0" smtClean="0"/>
              <a:t>berdimensi </a:t>
            </a:r>
            <a:r>
              <a:rPr lang="id-ID" sz="2400" i="1" dirty="0"/>
              <a:t>n</a:t>
            </a:r>
            <a:r>
              <a:rPr lang="id-ID" sz="2400" dirty="0"/>
              <a:t> yang dinyatakan sebagai </a:t>
            </a:r>
            <a:r>
              <a:rPr lang="id-ID" sz="2400" i="1" dirty="0"/>
              <a:t>X</a:t>
            </a:r>
            <a:r>
              <a:rPr lang="id-ID" sz="2400" dirty="0"/>
              <a:t> = (</a:t>
            </a:r>
            <a:r>
              <a:rPr lang="id-ID" sz="2400" i="1" dirty="0"/>
              <a:t>x</a:t>
            </a:r>
            <a:r>
              <a:rPr lang="id-ID" sz="2400" baseline="-25000" dirty="0"/>
              <a:t>1</a:t>
            </a:r>
            <a:r>
              <a:rPr lang="id-ID" sz="2400" dirty="0"/>
              <a:t>, </a:t>
            </a:r>
            <a:r>
              <a:rPr lang="id-ID" sz="2400" i="1" dirty="0"/>
              <a:t>x</a:t>
            </a:r>
            <a:r>
              <a:rPr lang="id-ID" sz="2400" baseline="-25000" dirty="0"/>
              <a:t>2</a:t>
            </a:r>
            <a:r>
              <a:rPr lang="id-ID" sz="2400" dirty="0"/>
              <a:t>, . . . , </a:t>
            </a:r>
            <a:r>
              <a:rPr lang="id-ID" sz="2400" i="1" dirty="0"/>
              <a:t>x</a:t>
            </a:r>
            <a:r>
              <a:rPr lang="id-ID" sz="2400" i="1" baseline="-25000" dirty="0"/>
              <a:t>n</a:t>
            </a:r>
            <a:r>
              <a:rPr lang="id-ID" sz="2400" dirty="0"/>
              <a:t>) yang didapat dari</a:t>
            </a:r>
            <a:r>
              <a:rPr lang="id-ID" sz="2400" i="1" dirty="0"/>
              <a:t> n</a:t>
            </a:r>
            <a:r>
              <a:rPr lang="id-ID" sz="2400" dirty="0"/>
              <a:t> atribut </a:t>
            </a:r>
            <a:r>
              <a:rPr lang="id-ID" sz="2400" i="1" dirty="0"/>
              <a:t>A</a:t>
            </a:r>
            <a:r>
              <a:rPr lang="id-ID" sz="2400" baseline="-25000" dirty="0"/>
              <a:t>1</a:t>
            </a:r>
            <a:r>
              <a:rPr lang="id-ID" sz="2400" dirty="0"/>
              <a:t>, </a:t>
            </a:r>
            <a:r>
              <a:rPr lang="id-ID" sz="2400" i="1" dirty="0"/>
              <a:t>A</a:t>
            </a:r>
            <a:r>
              <a:rPr lang="id-ID" sz="2400" baseline="-25000" dirty="0"/>
              <a:t>2</a:t>
            </a:r>
            <a:r>
              <a:rPr lang="id-ID" sz="2400" dirty="0"/>
              <a:t>, . . . , </a:t>
            </a:r>
            <a:r>
              <a:rPr lang="id-ID" sz="2400" i="1" dirty="0" smtClean="0"/>
              <a:t>A</a:t>
            </a:r>
            <a:r>
              <a:rPr lang="id-ID" sz="2400" i="1" baseline="-25000" dirty="0" smtClean="0"/>
              <a:t>n</a:t>
            </a:r>
            <a:endParaRPr lang="id-ID" sz="2400" dirty="0"/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id-ID" sz="2400" dirty="0"/>
              <a:t>Misalkan terdapat </a:t>
            </a:r>
            <a:r>
              <a:rPr lang="id-ID" sz="2400" i="1" dirty="0"/>
              <a:t>m</a:t>
            </a:r>
            <a:r>
              <a:rPr lang="id-ID" sz="2400" dirty="0"/>
              <a:t> kelas, yaitu </a:t>
            </a:r>
            <a:r>
              <a:rPr lang="id-ID" sz="2400" i="1" dirty="0"/>
              <a:t>C</a:t>
            </a:r>
            <a:r>
              <a:rPr lang="id-ID" sz="2400" baseline="-25000" dirty="0"/>
              <a:t>1</a:t>
            </a:r>
            <a:r>
              <a:rPr lang="id-ID" sz="2400" dirty="0"/>
              <a:t>, </a:t>
            </a:r>
            <a:r>
              <a:rPr lang="id-ID" sz="2400" i="1" dirty="0"/>
              <a:t>C</a:t>
            </a:r>
            <a:r>
              <a:rPr lang="id-ID" sz="2400" baseline="-25000" dirty="0"/>
              <a:t>2</a:t>
            </a:r>
            <a:r>
              <a:rPr lang="id-ID" sz="2400" dirty="0"/>
              <a:t>, . . . , </a:t>
            </a:r>
            <a:r>
              <a:rPr lang="id-ID" sz="2400" i="1" dirty="0"/>
              <a:t>C</a:t>
            </a:r>
            <a:r>
              <a:rPr lang="id-ID" sz="2400" i="1" baseline="-25000" dirty="0"/>
              <a:t>m</a:t>
            </a:r>
            <a:r>
              <a:rPr lang="id-ID" sz="2400" dirty="0"/>
              <a:t>. Untuk </a:t>
            </a:r>
            <a:r>
              <a:rPr lang="id-ID" sz="2400" dirty="0" smtClean="0"/>
              <a:t>sebuah </a:t>
            </a:r>
            <a:r>
              <a:rPr lang="id-ID" sz="2400" dirty="0"/>
              <a:t>tuple masukan </a:t>
            </a:r>
            <a:r>
              <a:rPr lang="id-ID" sz="2400" i="1" dirty="0"/>
              <a:t>X</a:t>
            </a:r>
            <a:r>
              <a:rPr lang="id-ID" sz="2400" dirty="0"/>
              <a:t>, </a:t>
            </a:r>
            <a:r>
              <a:rPr lang="id-ID" sz="2400" i="1" dirty="0"/>
              <a:t>Naïve Bayes</a:t>
            </a:r>
            <a:r>
              <a:rPr lang="id-ID" sz="2400" dirty="0"/>
              <a:t> </a:t>
            </a:r>
            <a:r>
              <a:rPr lang="id-ID" sz="2400" i="1" dirty="0"/>
              <a:t>classifier</a:t>
            </a:r>
            <a:r>
              <a:rPr lang="id-ID" sz="2400" dirty="0"/>
              <a:t> memprediksi </a:t>
            </a:r>
            <a:r>
              <a:rPr lang="id-ID" sz="2400" dirty="0" smtClean="0"/>
              <a:t>bahwa </a:t>
            </a:r>
            <a:r>
              <a:rPr lang="id-ID" sz="2400" dirty="0"/>
              <a:t>tuple </a:t>
            </a:r>
            <a:r>
              <a:rPr lang="id-ID" sz="2400" i="1" dirty="0"/>
              <a:t>X</a:t>
            </a:r>
            <a:r>
              <a:rPr lang="id-ID" sz="2400" dirty="0"/>
              <a:t> termasuk ke dalam kelas 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 </a:t>
            </a:r>
            <a:r>
              <a:rPr lang="id-ID" sz="2400" b="1" dirty="0"/>
              <a:t>jika dan </a:t>
            </a:r>
            <a:r>
              <a:rPr lang="id-ID" sz="2400" b="1" dirty="0" smtClean="0"/>
              <a:t>hanya jika</a:t>
            </a:r>
            <a:r>
              <a:rPr lang="id-ID" sz="2400" dirty="0" smtClean="0"/>
              <a:t>                             untuk                       . </a:t>
            </a:r>
            <a:r>
              <a:rPr lang="id-ID" sz="2400" dirty="0"/>
              <a:t>Dengan kata lain, Naïve Bayes classifier bekerja dengan cara </a:t>
            </a:r>
            <a:r>
              <a:rPr lang="id-ID" sz="2400" dirty="0" smtClean="0"/>
              <a:t>memaksimalkan </a:t>
            </a:r>
            <a:r>
              <a:rPr lang="id-ID" sz="2400" i="1" dirty="0" smtClean="0"/>
              <a:t>P</a:t>
            </a:r>
            <a:r>
              <a:rPr lang="id-ID" sz="2400" dirty="0" smtClean="0"/>
              <a:t>(</a:t>
            </a:r>
            <a:r>
              <a:rPr lang="id-ID" sz="2400" i="1" dirty="0" smtClean="0"/>
              <a:t>C</a:t>
            </a:r>
            <a:r>
              <a:rPr lang="id-ID" sz="2400" i="1" baseline="-25000" dirty="0" smtClean="0"/>
              <a:t>i</a:t>
            </a:r>
            <a:r>
              <a:rPr lang="id-ID" sz="2400" dirty="0"/>
              <a:t>|</a:t>
            </a:r>
            <a:r>
              <a:rPr lang="id-ID" sz="2400" i="1" dirty="0" smtClean="0"/>
              <a:t>X</a:t>
            </a:r>
            <a:r>
              <a:rPr lang="id-ID" sz="2400" dirty="0" smtClean="0"/>
              <a:t>). </a:t>
            </a:r>
            <a:r>
              <a:rPr lang="id-ID" sz="2400" dirty="0"/>
              <a:t>Kelas 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 yang membuat 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|</a:t>
            </a:r>
            <a:r>
              <a:rPr lang="id-ID" sz="2400" i="1" dirty="0"/>
              <a:t>X</a:t>
            </a:r>
            <a:r>
              <a:rPr lang="id-ID" sz="2400" dirty="0" smtClean="0"/>
              <a:t>) bernilai </a:t>
            </a:r>
            <a:r>
              <a:rPr lang="id-ID" sz="2400" dirty="0"/>
              <a:t>maksimum disebut </a:t>
            </a:r>
            <a:r>
              <a:rPr lang="id-ID" sz="2400" i="1" dirty="0"/>
              <a:t>maximum posteriori </a:t>
            </a:r>
            <a:r>
              <a:rPr lang="id-ID" sz="2400" i="1" dirty="0" smtClean="0"/>
              <a:t>hypothesis</a:t>
            </a:r>
            <a:r>
              <a:rPr lang="id-ID" sz="2400" dirty="0"/>
              <a:t>. Dengan teorema Bayes,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|</a:t>
            </a:r>
            <a:r>
              <a:rPr lang="id-ID" sz="2400" i="1" dirty="0"/>
              <a:t>X</a:t>
            </a:r>
            <a:r>
              <a:rPr lang="id-ID" sz="2400" dirty="0"/>
              <a:t>)</a:t>
            </a:r>
            <a:r>
              <a:rPr lang="id-ID" sz="2400" dirty="0" smtClean="0"/>
              <a:t> </a:t>
            </a:r>
            <a:r>
              <a:rPr lang="id-ID" sz="2400" dirty="0"/>
              <a:t>diestimasi menggunakan </a:t>
            </a:r>
            <a:r>
              <a:rPr lang="id-ID" sz="2400" dirty="0" smtClean="0"/>
              <a:t>formula:</a:t>
            </a:r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  <a:buFont typeface="+mj-lt"/>
              <a:buAutoNum type="arabicPeriod"/>
            </a:pPr>
            <a:endParaRPr lang="id-ID" sz="2400" dirty="0" smtClean="0"/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86835" y="1395448"/>
            <a:ext cx="11101916" cy="5231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buSzPct val="25000"/>
            </a:pP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Naïve </a:t>
            </a:r>
            <a:r>
              <a:rPr lang="id-ID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Bayes</a:t>
            </a: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lang="id-ID" sz="280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90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651582"/>
              </p:ext>
            </p:extLst>
          </p:nvPr>
        </p:nvGraphicFramePr>
        <p:xfrm>
          <a:off x="5885327" y="3810000"/>
          <a:ext cx="2235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" name="Equation" r:id="rId4" imgW="1256755" imgH="253890" progId="Equation.3">
                  <p:embed/>
                </p:oleObj>
              </mc:Choice>
              <mc:Fallback>
                <p:oleObj name="Equation" r:id="rId4" imgW="1256755" imgH="25389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5327" y="3810000"/>
                        <a:ext cx="2235200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159770"/>
              </p:ext>
            </p:extLst>
          </p:nvPr>
        </p:nvGraphicFramePr>
        <p:xfrm>
          <a:off x="9105994" y="3834965"/>
          <a:ext cx="1840039" cy="413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" name="Equation" r:id="rId6" imgW="787320" imgH="177480" progId="Equation.3">
                  <p:embed/>
                </p:oleObj>
              </mc:Choice>
              <mc:Fallback>
                <p:oleObj name="Equation" r:id="rId6" imgW="787320" imgH="177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5994" y="3834965"/>
                        <a:ext cx="1840039" cy="4134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629052"/>
              </p:ext>
            </p:extLst>
          </p:nvPr>
        </p:nvGraphicFramePr>
        <p:xfrm>
          <a:off x="5738644" y="5265715"/>
          <a:ext cx="3074276" cy="85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" name="Equation" r:id="rId8" imgW="1638300" imgH="457200" progId="Equation.3">
                  <p:embed/>
                </p:oleObj>
              </mc:Choice>
              <mc:Fallback>
                <p:oleObj name="Equation" r:id="rId8" imgW="163830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644" y="5265715"/>
                        <a:ext cx="3074276" cy="857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06047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5574"/>
              </p:ext>
            </p:extLst>
          </p:nvPr>
        </p:nvGraphicFramePr>
        <p:xfrm>
          <a:off x="755901" y="599509"/>
          <a:ext cx="10626812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9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7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id-ID" sz="3600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97114"/>
              </p:ext>
            </p:extLst>
          </p:nvPr>
        </p:nvGraphicFramePr>
        <p:xfrm>
          <a:off x="750641" y="610015"/>
          <a:ext cx="10626812" cy="350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9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7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1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solidFill>
                            <a:srgbClr val="FF0000"/>
                          </a:solidFill>
                          <a:effectLst/>
                        </a:rPr>
                        <a:t>Ya</a:t>
                      </a:r>
                      <a:endParaRPr lang="id-ID" sz="3600" spc="-3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052308"/>
              </p:ext>
            </p:extLst>
          </p:nvPr>
        </p:nvGraphicFramePr>
        <p:xfrm>
          <a:off x="63038" y="1529256"/>
          <a:ext cx="6005753" cy="5076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1" name="Equation" r:id="rId3" imgW="3327400" imgH="2806700" progId="Equation.3">
                  <p:embed/>
                </p:oleObj>
              </mc:Choice>
              <mc:Fallback>
                <p:oleObj name="Equation" r:id="rId3" imgW="3327400" imgH="28067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8" y="1529256"/>
                        <a:ext cx="6005753" cy="50764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0" y="2809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122449"/>
              </p:ext>
            </p:extLst>
          </p:nvPr>
        </p:nvGraphicFramePr>
        <p:xfrm>
          <a:off x="5906798" y="1557337"/>
          <a:ext cx="6158598" cy="5032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2" name="Equation" r:id="rId5" imgW="3441700" imgH="2806700" progId="Equation.3">
                  <p:embed/>
                </p:oleObj>
              </mc:Choice>
              <mc:Fallback>
                <p:oleObj name="Equation" r:id="rId5" imgW="3441700" imgH="28067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6798" y="1557337"/>
                        <a:ext cx="6158598" cy="50326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3"/>
          <p:cNvSpPr>
            <a:spLocks noChangeArrowheads="1"/>
          </p:cNvSpPr>
          <p:nvPr/>
        </p:nvSpPr>
        <p:spPr bwMode="auto">
          <a:xfrm>
            <a:off x="152400" y="2962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8" name="Rounded Rectangle 7"/>
          <p:cNvSpPr/>
          <p:nvPr/>
        </p:nvSpPr>
        <p:spPr>
          <a:xfrm>
            <a:off x="1954925" y="6180083"/>
            <a:ext cx="1686910" cy="4729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58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continuous naive bay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3" r="43104"/>
          <a:stretch/>
        </p:blipFill>
        <p:spPr bwMode="auto">
          <a:xfrm>
            <a:off x="1319049" y="-16074"/>
            <a:ext cx="9553903" cy="68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8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75910"/>
              </p:ext>
            </p:extLst>
          </p:nvPr>
        </p:nvGraphicFramePr>
        <p:xfrm>
          <a:off x="346841" y="141922"/>
          <a:ext cx="11540358" cy="66298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27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8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57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Tuple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spc="-30" dirty="0" smtClean="0">
                          <a:effectLst/>
                          <a:latin typeface="+mn-lt"/>
                          <a:ea typeface="+mn-ea"/>
                        </a:rPr>
                        <a:t>A</a:t>
                      </a:r>
                      <a:r>
                        <a:rPr lang="id-ID" sz="2000" b="1" spc="-30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spc="-30" dirty="0" smtClean="0">
                          <a:effectLst/>
                          <a:latin typeface="+mn-lt"/>
                          <a:ea typeface="Times New Roman"/>
                        </a:rPr>
                        <a:t>A</a:t>
                      </a:r>
                      <a:r>
                        <a:rPr lang="id-ID" sz="2000" b="1" spc="-30" dirty="0" smtClean="0">
                          <a:effectLst/>
                          <a:latin typeface="+mn-lt"/>
                          <a:ea typeface="Times New Roman"/>
                        </a:rPr>
                        <a:t>2</a:t>
                      </a:r>
                      <a:endParaRPr lang="id-ID" sz="2000" b="1" spc="-3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...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en-US" sz="2000" b="1" spc="-30" dirty="0" smtClean="0">
                          <a:effectLst/>
                        </a:rPr>
                        <a:t>A</a:t>
                      </a:r>
                      <a:r>
                        <a:rPr lang="id-ID" sz="2000" b="1" spc="-30" dirty="0" smtClean="0">
                          <a:effectLst/>
                        </a:rPr>
                        <a:t>1000000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Kelas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T00000000001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26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523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1,2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T00000000002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27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715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15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T00000000003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28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546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T00000000004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25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235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T00000000005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23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321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T00000000006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20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350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3,5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T00000000007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810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T00000000008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632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T00000000009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21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408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16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108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0,8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12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912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T00000000012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14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705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H1000000000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15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154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...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14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Rata-rata C</a:t>
                      </a:r>
                      <a:r>
                        <a:rPr lang="id-ID" sz="2000" b="1" kern="1200" spc="-3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id-ID" sz="2000" b="1" kern="1200" spc="-3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id-ID" sz="2000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  <a:defRPr/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C</a:t>
                      </a:r>
                      <a:r>
                        <a:rPr lang="id-ID" sz="2000" b="1" kern="1200" spc="-3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id-ID" sz="2000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00100" algn="l"/>
                        </a:tabLst>
                        <a:defRPr/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Rata-rata C</a:t>
                      </a:r>
                      <a:r>
                        <a:rPr lang="id-ID" sz="2000" b="1" kern="1200" spc="-3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id-ID" sz="2000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489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 C</a:t>
                      </a:r>
                      <a:r>
                        <a:rPr lang="id-ID" sz="2000" b="1" kern="1200" spc="-30" baseline="-25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id-ID" sz="2000" b="1" kern="1200" spc="-30" baseline="-25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kern="1200" spc="-3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id-ID" sz="2000" b="1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endParaRPr lang="id-ID" sz="2000" kern="1200" spc="-3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985651"/>
              </p:ext>
            </p:extLst>
          </p:nvPr>
        </p:nvGraphicFramePr>
        <p:xfrm>
          <a:off x="2595841" y="1377050"/>
          <a:ext cx="6737350" cy="233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4" name="Equation" r:id="rId3" imgW="1485720" imgH="507960" progId="Equation.3">
                  <p:embed/>
                </p:oleObj>
              </mc:Choice>
              <mc:Fallback>
                <p:oleObj name="Equation" r:id="rId3" imgW="1485720" imgH="507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841" y="1377050"/>
                        <a:ext cx="6737350" cy="2338388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2617076" y="3977800"/>
            <a:ext cx="6716115" cy="181588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Di dalam bahasa pemrograman komputer, tipe data </a:t>
            </a:r>
            <a:r>
              <a:rPr kumimoji="0" lang="id-ID" sz="28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real</a:t>
            </a:r>
            <a:r>
              <a:rPr kumimoji="0" lang="id-ID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atau </a:t>
            </a:r>
            <a:r>
              <a:rPr kumimoji="0" lang="id-ID" sz="28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floating point</a:t>
            </a:r>
            <a:r>
              <a:rPr kumimoji="0" lang="id-ID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id-ID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tidak dapat</a:t>
            </a:r>
            <a:r>
              <a:rPr kumimoji="0" lang="id-ID" sz="2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id-ID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merepresentasian bilangan</a:t>
            </a:r>
            <a:r>
              <a:rPr kumimoji="0" lang="id-ID" sz="2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id-ID" sz="28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10</a:t>
            </a:r>
            <a:r>
              <a:rPr kumimoji="0" lang="id-ID" sz="2800" b="1" i="0" u="none" strike="noStrike" cap="none" normalizeH="0" baseline="3000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-1325</a:t>
            </a:r>
            <a:r>
              <a:rPr kumimoji="0" lang="id-ID" sz="28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 Bagaimana solusinya?</a:t>
            </a:r>
            <a:endParaRPr kumimoji="0" lang="id-ID" sz="400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0" y="0"/>
          <a:ext cx="4191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5" name="Equation" r:id="rId5" imgW="418918" imgH="215806" progId="Equation.3">
                  <p:embed/>
                </p:oleObj>
              </mc:Choice>
              <mc:Fallback>
                <p:oleObj name="Equation" r:id="rId5" imgW="418918" imgH="215806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419100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644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670164"/>
              </p:ext>
            </p:extLst>
          </p:nvPr>
        </p:nvGraphicFramePr>
        <p:xfrm>
          <a:off x="561008" y="455613"/>
          <a:ext cx="6638925" cy="159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7" name="Equation" r:id="rId3" imgW="1701720" imgH="419040" progId="Equation.3">
                  <p:embed/>
                </p:oleObj>
              </mc:Choice>
              <mc:Fallback>
                <p:oleObj name="Equation" r:id="rId3" imgW="1701720" imgH="4190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08" y="455613"/>
                        <a:ext cx="6638925" cy="1598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233180"/>
              </p:ext>
            </p:extLst>
          </p:nvPr>
        </p:nvGraphicFramePr>
        <p:xfrm>
          <a:off x="582613" y="2619375"/>
          <a:ext cx="11350625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8" name="Equation" r:id="rId5" imgW="2946240" imgH="431640" progId="Equation.3">
                  <p:embed/>
                </p:oleObj>
              </mc:Choice>
              <mc:Fallback>
                <p:oleObj name="Equation" r:id="rId5" imgW="294624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2619375"/>
                        <a:ext cx="11350625" cy="16367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546836"/>
              </p:ext>
            </p:extLst>
          </p:nvPr>
        </p:nvGraphicFramePr>
        <p:xfrm>
          <a:off x="560388" y="4648200"/>
          <a:ext cx="11352212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9" name="Equation" r:id="rId7" imgW="2946240" imgH="431640" progId="Equation.3">
                  <p:embed/>
                </p:oleObj>
              </mc:Choice>
              <mc:Fallback>
                <p:oleObj name="Equation" r:id="rId7" imgW="294624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4648200"/>
                        <a:ext cx="11352212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8671034" y="4997636"/>
            <a:ext cx="3263463" cy="8198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749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445660"/>
              </p:ext>
            </p:extLst>
          </p:nvPr>
        </p:nvGraphicFramePr>
        <p:xfrm>
          <a:off x="537615" y="845477"/>
          <a:ext cx="11193355" cy="3364992"/>
        </p:xfrm>
        <a:graphic>
          <a:graphicData uri="http://schemas.openxmlformats.org/drawingml/2006/table">
            <a:tbl>
              <a:tblPr firstRow="1" firstCol="1" bandRow="1">
                <a:tableStyleId>{8CC1F72E-4AF8-4432-BF39-1D7B033C857F}</a:tableStyleId>
              </a:tblPr>
              <a:tblGrid>
                <a:gridCol w="1258192">
                  <a:extLst>
                    <a:ext uri="{9D8B030D-6E8A-4147-A177-3AD203B41FA5}">
                      <a16:colId xmlns:a16="http://schemas.microsoft.com/office/drawing/2014/main" val="2832611753"/>
                    </a:ext>
                  </a:extLst>
                </a:gridCol>
                <a:gridCol w="3063996">
                  <a:extLst>
                    <a:ext uri="{9D8B030D-6E8A-4147-A177-3AD203B41FA5}">
                      <a16:colId xmlns:a16="http://schemas.microsoft.com/office/drawing/2014/main" val="4220579661"/>
                    </a:ext>
                  </a:extLst>
                </a:gridCol>
                <a:gridCol w="2727171">
                  <a:extLst>
                    <a:ext uri="{9D8B030D-6E8A-4147-A177-3AD203B41FA5}">
                      <a16:colId xmlns:a16="http://schemas.microsoft.com/office/drawing/2014/main" val="573012185"/>
                    </a:ext>
                  </a:extLst>
                </a:gridCol>
                <a:gridCol w="2183911">
                  <a:extLst>
                    <a:ext uri="{9D8B030D-6E8A-4147-A177-3AD203B41FA5}">
                      <a16:colId xmlns:a16="http://schemas.microsoft.com/office/drawing/2014/main" val="322418265"/>
                    </a:ext>
                  </a:extLst>
                </a:gridCol>
                <a:gridCol w="1960085">
                  <a:extLst>
                    <a:ext uri="{9D8B030D-6E8A-4147-A177-3AD203B41FA5}">
                      <a16:colId xmlns:a16="http://schemas.microsoft.com/office/drawing/2014/main" val="3761174498"/>
                    </a:ext>
                  </a:extLst>
                </a:gridCol>
              </a:tblGrid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ID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effectLst/>
                        </a:rPr>
                        <a:t>Frekuensi</a:t>
                      </a:r>
                      <a:r>
                        <a:rPr lang="en-US" sz="2400" b="1" dirty="0" smtClean="0">
                          <a:effectLst/>
                        </a:rPr>
                        <a:t> </a:t>
                      </a:r>
                      <a:r>
                        <a:rPr lang="en-US" sz="2400" b="1" dirty="0" err="1" smtClean="0">
                          <a:effectLst/>
                        </a:rPr>
                        <a:t>Belanja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</a:rPr>
                        <a:t>Total </a:t>
                      </a:r>
                      <a:r>
                        <a:rPr lang="en-US" sz="2400" b="1" dirty="0" err="1" smtClean="0">
                          <a:effectLst/>
                        </a:rPr>
                        <a:t>Belanja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effectLst/>
                        </a:rPr>
                        <a:t>Jarak</a:t>
                      </a:r>
                      <a:r>
                        <a:rPr lang="en-US" sz="2400" b="1" dirty="0" smtClean="0">
                          <a:effectLst/>
                        </a:rPr>
                        <a:t> </a:t>
                      </a:r>
                      <a:r>
                        <a:rPr lang="en-US" sz="2400" b="1" dirty="0" err="1" smtClean="0">
                          <a:effectLst/>
                        </a:rPr>
                        <a:t>Rumah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</a:rPr>
                        <a:t>Setia</a:t>
                      </a:r>
                      <a:endParaRPr lang="en-US" sz="3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1955688347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P1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20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40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Ya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3260380152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P2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4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90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60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Ya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1978231047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P3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7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60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200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Ya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1833914320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P4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6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70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180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Tidak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3071321850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P5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8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30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220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Tidak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2363736847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P6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3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20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120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Tidak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3149660001"/>
                  </a:ext>
                </a:extLst>
              </a:tr>
              <a:tr h="413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P7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16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80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50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Ya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423045161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998464"/>
              </p:ext>
            </p:extLst>
          </p:nvPr>
        </p:nvGraphicFramePr>
        <p:xfrm>
          <a:off x="537616" y="5429209"/>
          <a:ext cx="11157452" cy="1261872"/>
        </p:xfrm>
        <a:graphic>
          <a:graphicData uri="http://schemas.openxmlformats.org/drawingml/2006/table">
            <a:tbl>
              <a:tblPr firstRow="1" firstCol="1" bandRow="1">
                <a:tableStyleId>{8CC1F72E-4AF8-4432-BF39-1D7B033C857F}</a:tableStyleId>
              </a:tblPr>
              <a:tblGrid>
                <a:gridCol w="1254157">
                  <a:extLst>
                    <a:ext uri="{9D8B030D-6E8A-4147-A177-3AD203B41FA5}">
                      <a16:colId xmlns:a16="http://schemas.microsoft.com/office/drawing/2014/main" val="1237686440"/>
                    </a:ext>
                  </a:extLst>
                </a:gridCol>
                <a:gridCol w="3054166">
                  <a:extLst>
                    <a:ext uri="{9D8B030D-6E8A-4147-A177-3AD203B41FA5}">
                      <a16:colId xmlns:a16="http://schemas.microsoft.com/office/drawing/2014/main" val="54511489"/>
                    </a:ext>
                  </a:extLst>
                </a:gridCol>
                <a:gridCol w="2718424">
                  <a:extLst>
                    <a:ext uri="{9D8B030D-6E8A-4147-A177-3AD203B41FA5}">
                      <a16:colId xmlns:a16="http://schemas.microsoft.com/office/drawing/2014/main" val="1628507102"/>
                    </a:ext>
                  </a:extLst>
                </a:gridCol>
                <a:gridCol w="2176905">
                  <a:extLst>
                    <a:ext uri="{9D8B030D-6E8A-4147-A177-3AD203B41FA5}">
                      <a16:colId xmlns:a16="http://schemas.microsoft.com/office/drawing/2014/main" val="1474325748"/>
                    </a:ext>
                  </a:extLst>
                </a:gridCol>
                <a:gridCol w="1953800">
                  <a:extLst>
                    <a:ext uri="{9D8B030D-6E8A-4147-A177-3AD203B41FA5}">
                      <a16:colId xmlns:a16="http://schemas.microsoft.com/office/drawing/2014/main" val="310458786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ID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effectLst/>
                        </a:rPr>
                        <a:t>Frekuensi</a:t>
                      </a:r>
                      <a:r>
                        <a:rPr lang="en-US" sz="2400" b="1" dirty="0" smtClean="0">
                          <a:effectLst/>
                        </a:rPr>
                        <a:t> </a:t>
                      </a:r>
                      <a:r>
                        <a:rPr lang="en-US" sz="2400" b="1" dirty="0" err="1" smtClean="0">
                          <a:effectLst/>
                        </a:rPr>
                        <a:t>Belanja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</a:rPr>
                        <a:t>Total </a:t>
                      </a:r>
                      <a:r>
                        <a:rPr lang="en-US" sz="2400" b="1" dirty="0" err="1" smtClean="0">
                          <a:effectLst/>
                        </a:rPr>
                        <a:t>Belanja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effectLst/>
                        </a:rPr>
                        <a:t>Jarak</a:t>
                      </a:r>
                      <a:r>
                        <a:rPr lang="en-US" sz="2400" b="1" dirty="0" smtClean="0">
                          <a:effectLst/>
                        </a:rPr>
                        <a:t> </a:t>
                      </a:r>
                      <a:r>
                        <a:rPr lang="en-US" sz="2400" b="1" dirty="0" err="1" smtClean="0">
                          <a:effectLst/>
                        </a:rPr>
                        <a:t>Rumah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</a:rPr>
                        <a:t>Setia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3500752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85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170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?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22834404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P9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65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50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?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2259690060"/>
                  </a:ext>
                </a:extLst>
              </a:tr>
            </a:tbl>
          </a:graphicData>
        </a:graphic>
      </p:graphicFrame>
      <p:sp>
        <p:nvSpPr>
          <p:cNvPr id="4" name="Title 2"/>
          <p:cNvSpPr txBox="1">
            <a:spLocks/>
          </p:cNvSpPr>
          <p:nvPr/>
        </p:nvSpPr>
        <p:spPr>
          <a:xfrm>
            <a:off x="427327" y="234345"/>
            <a:ext cx="5100422" cy="6412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2800" b="1" dirty="0" smtClean="0">
                <a:solidFill>
                  <a:srgbClr val="FF0000"/>
                </a:solidFill>
              </a:rPr>
              <a:t>Hasil Pembelajaran Naive Bayes?</a:t>
            </a:r>
            <a:endParaRPr lang="id-ID" sz="2800" b="1" dirty="0">
              <a:solidFill>
                <a:srgbClr val="FF0000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28092" y="4912820"/>
            <a:ext cx="5100422" cy="64123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 smtClean="0">
                <a:solidFill>
                  <a:srgbClr val="FF0000"/>
                </a:solidFill>
              </a:rPr>
              <a:t>Klasifikasi</a:t>
            </a:r>
            <a:r>
              <a:rPr lang="en-US" sz="2800" b="1" dirty="0" smtClean="0">
                <a:solidFill>
                  <a:srgbClr val="FF0000"/>
                </a:solidFill>
              </a:rPr>
              <a:t> P8 </a:t>
            </a:r>
            <a:r>
              <a:rPr lang="en-US" sz="2800" b="1" dirty="0" err="1" smtClean="0">
                <a:solidFill>
                  <a:srgbClr val="FF0000"/>
                </a:solidFill>
              </a:rPr>
              <a:t>dan</a:t>
            </a:r>
            <a:r>
              <a:rPr lang="en-US" sz="2800" b="1" dirty="0" smtClean="0">
                <a:solidFill>
                  <a:srgbClr val="FF0000"/>
                </a:solidFill>
              </a:rPr>
              <a:t> P9</a:t>
            </a:r>
            <a:r>
              <a:rPr lang="id-ID" sz="2800" b="1" dirty="0" smtClean="0">
                <a:solidFill>
                  <a:srgbClr val="FF0000"/>
                </a:solidFill>
              </a:rPr>
              <a:t>?</a:t>
            </a:r>
            <a:endParaRPr lang="id-ID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8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continuous naive bay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3" r="43104"/>
          <a:stretch/>
        </p:blipFill>
        <p:spPr bwMode="auto">
          <a:xfrm>
            <a:off x="1319049" y="-16074"/>
            <a:ext cx="9553903" cy="68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51781" y="4433046"/>
            <a:ext cx="281840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Frekuensi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Belanja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2658548" y="2541144"/>
            <a:ext cx="218962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Total </a:t>
            </a:r>
            <a:r>
              <a:rPr lang="en-US" sz="2400" b="1" dirty="0" err="1">
                <a:solidFill>
                  <a:srgbClr val="FF0000"/>
                </a:solidFill>
              </a:rPr>
              <a:t>Belanja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030143" y="321648"/>
            <a:ext cx="4047823" cy="40711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 rot="18726253">
            <a:off x="6759238" y="305330"/>
            <a:ext cx="126378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b="1" dirty="0" err="1" smtClean="0">
                <a:solidFill>
                  <a:srgbClr val="FF0000"/>
                </a:solidFill>
              </a:rPr>
              <a:t>Rumah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32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61028" y="1566394"/>
            <a:ext cx="419368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Unsupervised learning:</a:t>
            </a:r>
          </a:p>
          <a:p>
            <a:pPr marL="179388" marR="0" lvl="0" indent="-1793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goal is to find a meaningful pattern in the data</a:t>
            </a:r>
          </a:p>
          <a:p>
            <a:pPr marL="179388" marR="0" lvl="0" indent="-1793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There is no specific label for each data</a:t>
            </a:r>
          </a:p>
        </p:txBody>
      </p:sp>
      <p:sp>
        <p:nvSpPr>
          <p:cNvPr id="23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Unsupervised Learning</a:t>
            </a:r>
            <a:endParaRPr kumimoji="0" lang="id-ID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B8977E-545A-824B-B00F-751A12DF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44" y="1670671"/>
            <a:ext cx="6551456" cy="435134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868558" y="2568804"/>
            <a:ext cx="485480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Rectangle 25"/>
          <p:cNvSpPr/>
          <p:nvPr/>
        </p:nvSpPr>
        <p:spPr>
          <a:xfrm rot="5400000">
            <a:off x="8766797" y="5303672"/>
            <a:ext cx="205202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10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Unsupervised Learning</a:t>
            </a:r>
            <a:endParaRPr kumimoji="0" lang="id-ID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8977E-545A-824B-B00F-751A12DF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44" y="1670671"/>
            <a:ext cx="6551456" cy="435134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D2BB69-1F01-4141-8762-D7EE339F3B2A}"/>
              </a:ext>
            </a:extLst>
          </p:cNvPr>
          <p:cNvSpPr/>
          <p:nvPr/>
        </p:nvSpPr>
        <p:spPr>
          <a:xfrm>
            <a:off x="5729288" y="4029075"/>
            <a:ext cx="3629025" cy="138588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4B577B-2D13-814C-B38B-746E45E13CEC}"/>
              </a:ext>
            </a:extLst>
          </p:cNvPr>
          <p:cNvSpPr/>
          <p:nvPr/>
        </p:nvSpPr>
        <p:spPr>
          <a:xfrm>
            <a:off x="9685915" y="1732723"/>
            <a:ext cx="1529774" cy="15400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733442-BE32-1940-B09A-DAEE5B4099DA}"/>
              </a:ext>
            </a:extLst>
          </p:cNvPr>
          <p:cNvSpPr/>
          <p:nvPr/>
        </p:nvSpPr>
        <p:spPr>
          <a:xfrm>
            <a:off x="9358313" y="3287057"/>
            <a:ext cx="1857376" cy="1648759"/>
          </a:xfrm>
          <a:prstGeom prst="roundRect">
            <a:avLst/>
          </a:prstGeom>
          <a:noFill/>
          <a:ln w="38100">
            <a:solidFill>
              <a:srgbClr val="22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D76894-EFC9-F545-9371-4071F06940E2}"/>
              </a:ext>
            </a:extLst>
          </p:cNvPr>
          <p:cNvSpPr/>
          <p:nvPr/>
        </p:nvSpPr>
        <p:spPr>
          <a:xfrm>
            <a:off x="7643810" y="1780242"/>
            <a:ext cx="1975891" cy="155047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028" y="1566394"/>
            <a:ext cx="419368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Unsupervised learning:</a:t>
            </a:r>
          </a:p>
          <a:p>
            <a:pPr marL="179388" marR="0" lvl="0" indent="-1793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goal is to find a meaningful pattern in the data</a:t>
            </a:r>
          </a:p>
          <a:p>
            <a:pPr marL="179388" marR="0" lvl="0" indent="-1793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There is no specific label for each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data</a:t>
            </a:r>
          </a:p>
          <a:p>
            <a:pPr marL="179388" marR="0" lvl="0" indent="-1793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Here we have try to group the data into 4 groups, usually called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Clusters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8558" y="2568804"/>
            <a:ext cx="485480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8766797" y="5303672"/>
            <a:ext cx="205202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30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Unsupervised Learning</a:t>
            </a:r>
            <a:endParaRPr kumimoji="0" lang="id-ID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028" y="1566394"/>
            <a:ext cx="419368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Unsupervised learning:</a:t>
            </a:r>
          </a:p>
          <a:p>
            <a:pPr marL="179388" marR="0" lvl="0" indent="-1793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Let’s say two groups do like your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coffee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ADDC4F-F8D6-9049-A45A-850A9C5A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58" y="1684960"/>
            <a:ext cx="6485242" cy="435133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1ED7DF-B67A-F547-BC10-F9A4BDF31901}"/>
              </a:ext>
            </a:extLst>
          </p:cNvPr>
          <p:cNvCxnSpPr/>
          <p:nvPr/>
        </p:nvCxnSpPr>
        <p:spPr>
          <a:xfrm>
            <a:off x="6757988" y="2014538"/>
            <a:ext cx="3586162" cy="3400425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CB8977E-545A-824B-B00F-751A12DF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44" y="1670671"/>
            <a:ext cx="6551456" cy="435134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4733442-BE32-1940-B09A-DAEE5B4099DA}"/>
              </a:ext>
            </a:extLst>
          </p:cNvPr>
          <p:cNvSpPr/>
          <p:nvPr/>
        </p:nvSpPr>
        <p:spPr>
          <a:xfrm>
            <a:off x="9358313" y="3287057"/>
            <a:ext cx="1857376" cy="1648759"/>
          </a:xfrm>
          <a:prstGeom prst="roundRect">
            <a:avLst/>
          </a:prstGeom>
          <a:noFill/>
          <a:ln w="38100">
            <a:solidFill>
              <a:srgbClr val="22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D76894-EFC9-F545-9371-4071F06940E2}"/>
              </a:ext>
            </a:extLst>
          </p:cNvPr>
          <p:cNvSpPr/>
          <p:nvPr/>
        </p:nvSpPr>
        <p:spPr>
          <a:xfrm>
            <a:off x="7643810" y="1780242"/>
            <a:ext cx="1975891" cy="155047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A4B632D6-1D89-D141-A91F-613FA7AA7EF8}"/>
              </a:ext>
            </a:extLst>
          </p:cNvPr>
          <p:cNvSpPr/>
          <p:nvPr/>
        </p:nvSpPr>
        <p:spPr>
          <a:xfrm rot="2682759">
            <a:off x="9510300" y="3424792"/>
            <a:ext cx="1465938" cy="1457761"/>
          </a:xfrm>
          <a:prstGeom prst="plus">
            <a:avLst>
              <a:gd name="adj" fmla="val 42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6A2C7268-46B4-E24E-9758-711911AAD006}"/>
              </a:ext>
            </a:extLst>
          </p:cNvPr>
          <p:cNvSpPr/>
          <p:nvPr/>
        </p:nvSpPr>
        <p:spPr>
          <a:xfrm rot="2682759">
            <a:off x="7940403" y="1820495"/>
            <a:ext cx="1465938" cy="1457761"/>
          </a:xfrm>
          <a:prstGeom prst="plus">
            <a:avLst>
              <a:gd name="adj" fmla="val 42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868558" y="2568804"/>
            <a:ext cx="485480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Rectangle 31"/>
          <p:cNvSpPr/>
          <p:nvPr/>
        </p:nvSpPr>
        <p:spPr>
          <a:xfrm rot="5400000">
            <a:off x="8766797" y="5303672"/>
            <a:ext cx="205202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78421" y="1772189"/>
            <a:ext cx="2052806" cy="1810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338910" y="3272768"/>
            <a:ext cx="1876779" cy="1810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D2BB69-1F01-4141-8762-D7EE339F3B2A}"/>
              </a:ext>
            </a:extLst>
          </p:cNvPr>
          <p:cNvSpPr/>
          <p:nvPr/>
        </p:nvSpPr>
        <p:spPr>
          <a:xfrm>
            <a:off x="5729288" y="4029075"/>
            <a:ext cx="3629025" cy="138588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D4B577B-2D13-814C-B38B-746E45E13CEC}"/>
              </a:ext>
            </a:extLst>
          </p:cNvPr>
          <p:cNvSpPr/>
          <p:nvPr/>
        </p:nvSpPr>
        <p:spPr>
          <a:xfrm>
            <a:off x="9685915" y="1732723"/>
            <a:ext cx="1529774" cy="15400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07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>
            <a:spLocks/>
          </p:cNvSpPr>
          <p:nvPr/>
        </p:nvSpPr>
        <p:spPr>
          <a:xfrm>
            <a:off x="598620" y="374902"/>
            <a:ext cx="10994760" cy="101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Unsupervised Learning</a:t>
            </a:r>
            <a:endParaRPr kumimoji="0" lang="id-ID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028" y="1566394"/>
            <a:ext cx="419368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Unsupervised learning:</a:t>
            </a:r>
          </a:p>
          <a:p>
            <a:pPr marL="179388" marR="0" lvl="0" indent="-1793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Let’s say two groups do like your coffee</a:t>
            </a:r>
          </a:p>
          <a:p>
            <a:pPr marL="179388" marR="0" lvl="0" indent="-179388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Later, if you get new data (potential customers), you can identify it’s group, and decide whether you will promote your product or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0ADDC4F-F8D6-9049-A45A-850A9C5A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58" y="1684960"/>
            <a:ext cx="6485242" cy="435133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1ED7DF-B67A-F547-BC10-F9A4BDF31901}"/>
              </a:ext>
            </a:extLst>
          </p:cNvPr>
          <p:cNvCxnSpPr/>
          <p:nvPr/>
        </p:nvCxnSpPr>
        <p:spPr>
          <a:xfrm>
            <a:off x="6757988" y="2014538"/>
            <a:ext cx="3586162" cy="3400425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D31F567-7110-7641-A414-509C2B52779C}"/>
              </a:ext>
            </a:extLst>
          </p:cNvPr>
          <p:cNvSpPr/>
          <p:nvPr/>
        </p:nvSpPr>
        <p:spPr>
          <a:xfrm>
            <a:off x="7043737" y="2853360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3F099E-2D0F-5946-B7A5-F326E5E47628}"/>
              </a:ext>
            </a:extLst>
          </p:cNvPr>
          <p:cNvSpPr/>
          <p:nvPr/>
        </p:nvSpPr>
        <p:spPr>
          <a:xfrm>
            <a:off x="7358062" y="4621492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3D8080-073F-FD40-82A0-637C0D7DDE92}"/>
              </a:ext>
            </a:extLst>
          </p:cNvPr>
          <p:cNvSpPr/>
          <p:nvPr/>
        </p:nvSpPr>
        <p:spPr>
          <a:xfrm>
            <a:off x="10042587" y="4498186"/>
            <a:ext cx="288802" cy="246612"/>
          </a:xfrm>
          <a:prstGeom prst="ellipse">
            <a:avLst/>
          </a:prstGeom>
          <a:solidFill>
            <a:srgbClr val="2200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FD08B1-5288-B840-83BA-D675B5A9F7B6}"/>
              </a:ext>
            </a:extLst>
          </p:cNvPr>
          <p:cNvSpPr/>
          <p:nvPr/>
        </p:nvSpPr>
        <p:spPr>
          <a:xfrm>
            <a:off x="8684417" y="4450041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720F003-F7D9-5640-AB3A-15490766BF40}"/>
              </a:ext>
            </a:extLst>
          </p:cNvPr>
          <p:cNvSpPr/>
          <p:nvPr/>
        </p:nvSpPr>
        <p:spPr>
          <a:xfrm>
            <a:off x="7796853" y="3403429"/>
            <a:ext cx="314325" cy="3143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B8977E-545A-824B-B00F-751A12DF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44" y="1670671"/>
            <a:ext cx="6551456" cy="4351340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AD2BB69-1F01-4141-8762-D7EE339F3B2A}"/>
              </a:ext>
            </a:extLst>
          </p:cNvPr>
          <p:cNvSpPr/>
          <p:nvPr/>
        </p:nvSpPr>
        <p:spPr>
          <a:xfrm>
            <a:off x="5729288" y="4029075"/>
            <a:ext cx="3629025" cy="138588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D4B577B-2D13-814C-B38B-746E45E13CEC}"/>
              </a:ext>
            </a:extLst>
          </p:cNvPr>
          <p:cNvSpPr/>
          <p:nvPr/>
        </p:nvSpPr>
        <p:spPr>
          <a:xfrm>
            <a:off x="9685915" y="1732723"/>
            <a:ext cx="1529774" cy="154004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746B221-D5B1-8A47-8290-42B5A2A97D1F}"/>
              </a:ext>
            </a:extLst>
          </p:cNvPr>
          <p:cNvSpPr/>
          <p:nvPr/>
        </p:nvSpPr>
        <p:spPr>
          <a:xfrm>
            <a:off x="7493877" y="4547260"/>
            <a:ext cx="314325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?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868558" y="2568804"/>
            <a:ext cx="485480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/>
          <p:cNvSpPr/>
          <p:nvPr/>
        </p:nvSpPr>
        <p:spPr>
          <a:xfrm rot="5400000">
            <a:off x="8766797" y="5303672"/>
            <a:ext cx="205202" cy="115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93291" y="1800520"/>
            <a:ext cx="1979629" cy="2111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509986" y="3317648"/>
            <a:ext cx="1570053" cy="1923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0D44F5-7F0A-9640-9EBA-73DAF3A6C56E}"/>
              </a:ext>
            </a:extLst>
          </p:cNvPr>
          <p:cNvSpPr/>
          <p:nvPr/>
        </p:nvSpPr>
        <p:spPr>
          <a:xfrm>
            <a:off x="10676584" y="4081806"/>
            <a:ext cx="267936" cy="2287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37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87683" y="2009553"/>
            <a:ext cx="11101916" cy="40564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  <a:buFont typeface="+mj-lt"/>
              <a:buAutoNum type="arabicPeriod" startAt="3"/>
            </a:pPr>
            <a:r>
              <a:rPr lang="id-ID" sz="2400" dirty="0" smtClean="0"/>
              <a:t>Mengingat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X</a:t>
            </a:r>
            <a:r>
              <a:rPr lang="id-ID" sz="2400" dirty="0"/>
              <a:t>) bernilai sama untuk semua kelas (artinya, tuple </a:t>
            </a:r>
            <a:r>
              <a:rPr lang="id-ID" sz="2400" i="1" dirty="0"/>
              <a:t>X</a:t>
            </a:r>
            <a:r>
              <a:rPr lang="id-ID" sz="2400" dirty="0"/>
              <a:t> memiliki probabilitas yang sama untuk masuk ke dalam kelas manapun), maka </a:t>
            </a:r>
            <a:r>
              <a:rPr lang="id-ID" sz="2400" dirty="0" smtClean="0"/>
              <a:t>hanya 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X</a:t>
            </a:r>
            <a:r>
              <a:rPr lang="id-ID" sz="2400" dirty="0"/>
              <a:t>|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 smtClean="0"/>
              <a:t>) </a:t>
            </a:r>
            <a:r>
              <a:rPr lang="id-ID" sz="2400" i="1" dirty="0" smtClean="0"/>
              <a:t>P</a:t>
            </a:r>
            <a:r>
              <a:rPr lang="id-ID" sz="2400" dirty="0" smtClean="0"/>
              <a:t>(</a:t>
            </a:r>
            <a:r>
              <a:rPr lang="id-ID" sz="2400" i="1" dirty="0" smtClean="0"/>
              <a:t>C</a:t>
            </a:r>
            <a:r>
              <a:rPr lang="id-ID" sz="2400" i="1" baseline="-25000" dirty="0" smtClean="0"/>
              <a:t>i</a:t>
            </a:r>
            <a:r>
              <a:rPr lang="id-ID" sz="2400" dirty="0" smtClean="0"/>
              <a:t>) yang </a:t>
            </a:r>
            <a:r>
              <a:rPr lang="id-ID" sz="2400" dirty="0"/>
              <a:t>perlu </a:t>
            </a:r>
            <a:r>
              <a:rPr lang="id-ID" sz="2400" dirty="0" smtClean="0"/>
              <a:t>dimaksimalkan.Jika </a:t>
            </a:r>
            <a:r>
              <a:rPr lang="id-ID" sz="2400" dirty="0"/>
              <a:t>probabilitas </a:t>
            </a:r>
            <a:r>
              <a:rPr lang="id-ID" sz="2400" i="1" dirty="0"/>
              <a:t>prior</a:t>
            </a:r>
            <a:r>
              <a:rPr lang="id-ID" sz="2400" dirty="0"/>
              <a:t> untuk setiap kelas tidak </a:t>
            </a:r>
            <a:r>
              <a:rPr lang="id-ID" sz="2400" dirty="0" smtClean="0"/>
              <a:t>diketahui</a:t>
            </a:r>
            <a:r>
              <a:rPr lang="id-ID" sz="2400" dirty="0"/>
              <a:t>, maka probabilitas setiap kelas biasanya diasumsikan sama,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C</a:t>
            </a:r>
            <a:r>
              <a:rPr lang="id-ID" sz="2400" baseline="-25000" dirty="0"/>
              <a:t>1</a:t>
            </a:r>
            <a:r>
              <a:rPr lang="id-ID" sz="2400" dirty="0"/>
              <a:t>) =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C</a:t>
            </a:r>
            <a:r>
              <a:rPr lang="id-ID" sz="2400" baseline="-25000" dirty="0"/>
              <a:t>2</a:t>
            </a:r>
            <a:r>
              <a:rPr lang="id-ID" sz="2400" dirty="0"/>
              <a:t>) = ... =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C</a:t>
            </a:r>
            <a:r>
              <a:rPr lang="id-ID" sz="2400" i="1" baseline="-25000" dirty="0"/>
              <a:t>m</a:t>
            </a:r>
            <a:r>
              <a:rPr lang="id-ID" sz="2400" dirty="0"/>
              <a:t>). Dengan demikian, </a:t>
            </a:r>
            <a:r>
              <a:rPr lang="id-ID" sz="2400" i="1" dirty="0"/>
              <a:t>Naïve Bayes</a:t>
            </a:r>
            <a:r>
              <a:rPr lang="id-ID" sz="2400" dirty="0"/>
              <a:t> </a:t>
            </a:r>
            <a:r>
              <a:rPr lang="id-ID" sz="2400" i="1" dirty="0"/>
              <a:t>classifier</a:t>
            </a:r>
            <a:r>
              <a:rPr lang="id-ID" sz="2400" dirty="0"/>
              <a:t> </a:t>
            </a:r>
            <a:r>
              <a:rPr lang="id-ID" sz="2400" dirty="0" smtClean="0"/>
              <a:t>hanya </a:t>
            </a:r>
            <a:r>
              <a:rPr lang="id-ID" sz="2400" dirty="0"/>
              <a:t>memaksimalkan </a:t>
            </a:r>
            <a:r>
              <a:rPr lang="id-ID" sz="2400" b="1" i="1" dirty="0"/>
              <a:t>P</a:t>
            </a:r>
            <a:r>
              <a:rPr lang="id-ID" sz="2400" b="1" dirty="0"/>
              <a:t>(</a:t>
            </a:r>
            <a:r>
              <a:rPr lang="id-ID" sz="2400" b="1" i="1" dirty="0"/>
              <a:t>X</a:t>
            </a:r>
            <a:r>
              <a:rPr lang="id-ID" sz="2400" b="1" dirty="0"/>
              <a:t>|</a:t>
            </a:r>
            <a:r>
              <a:rPr lang="id-ID" sz="2400" b="1" i="1" dirty="0"/>
              <a:t>C</a:t>
            </a:r>
            <a:r>
              <a:rPr lang="id-ID" sz="2400" b="1" i="1" baseline="-25000" dirty="0"/>
              <a:t>i</a:t>
            </a:r>
            <a:r>
              <a:rPr lang="id-ID" sz="2400" b="1" dirty="0" smtClean="0"/>
              <a:t>)</a:t>
            </a:r>
            <a:endParaRPr lang="id-ID" sz="2400" dirty="0"/>
          </a:p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  <a:buFont typeface="+mj-lt"/>
              <a:buAutoNum type="arabicPeriod" startAt="4"/>
            </a:pPr>
            <a:r>
              <a:rPr lang="id-ID" sz="2400" dirty="0"/>
              <a:t>Jika </a:t>
            </a:r>
            <a:r>
              <a:rPr lang="id-ID" sz="2400" dirty="0" smtClean="0"/>
              <a:t>Anda berhadapan </a:t>
            </a:r>
            <a:r>
              <a:rPr lang="id-ID" sz="2400" dirty="0"/>
              <a:t>dengan </a:t>
            </a:r>
            <a:r>
              <a:rPr lang="id-ID" sz="2400" dirty="0" smtClean="0"/>
              <a:t>himpunan </a:t>
            </a:r>
            <a:r>
              <a:rPr lang="id-ID" sz="2400" dirty="0"/>
              <a:t>data yang memiliki sangat banyak atribut, Anda dapat mereduksi kompleksitas </a:t>
            </a:r>
            <a:r>
              <a:rPr lang="id-ID" sz="2400" dirty="0" smtClean="0"/>
              <a:t>penghitungan </a:t>
            </a:r>
            <a:r>
              <a:rPr lang="id-ID" sz="2400" dirty="0"/>
              <a:t>dengan asumsi </a:t>
            </a:r>
            <a:r>
              <a:rPr lang="id-ID" sz="2400" b="1" dirty="0"/>
              <a:t>naif </a:t>
            </a:r>
            <a:r>
              <a:rPr lang="id-ID" sz="2400" dirty="0"/>
              <a:t>tentang independensi bersyarat kelas, yaitu: nilai-nilai atribut saling </a:t>
            </a:r>
            <a:r>
              <a:rPr lang="id-ID" sz="2400" dirty="0" smtClean="0"/>
              <a:t>independen (tidak </a:t>
            </a:r>
            <a:r>
              <a:rPr lang="id-ID" sz="2400" dirty="0"/>
              <a:t>ada </a:t>
            </a:r>
            <a:r>
              <a:rPr lang="id-ID" sz="2400" dirty="0" smtClean="0"/>
              <a:t>ketergantungan). Jadi, </a:t>
            </a:r>
            <a:r>
              <a:rPr lang="id-ID" sz="2400" i="1" dirty="0"/>
              <a:t>Naïve Bayes</a:t>
            </a:r>
            <a:r>
              <a:rPr lang="id-ID" sz="2400" dirty="0"/>
              <a:t> </a:t>
            </a:r>
            <a:r>
              <a:rPr lang="id-ID" sz="2400" dirty="0" smtClean="0"/>
              <a:t>memaksimalkan</a:t>
            </a:r>
            <a:endParaRPr lang="id-ID" sz="2400" dirty="0"/>
          </a:p>
          <a:p>
            <a:pPr marL="441325" indent="0">
              <a:lnSpc>
                <a:spcPct val="90000"/>
              </a:lnSpc>
              <a:spcBef>
                <a:spcPts val="1200"/>
              </a:spcBef>
              <a:buSzPct val="100000"/>
              <a:buNone/>
            </a:pPr>
            <a:endParaRPr sz="2400" dirty="0">
              <a:sym typeface="Verdana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86835" y="1395448"/>
            <a:ext cx="11101916" cy="5231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buSzPct val="25000"/>
            </a:pP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Naïve </a:t>
            </a:r>
            <a:r>
              <a:rPr lang="id-ID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Bayes</a:t>
            </a: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lang="id-ID" sz="280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90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156001"/>
              </p:ext>
            </p:extLst>
          </p:nvPr>
        </p:nvGraphicFramePr>
        <p:xfrm>
          <a:off x="1544638" y="5670550"/>
          <a:ext cx="66278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" name="Equation" r:id="rId4" imgW="3187440" imgH="228600" progId="Equation.DSMT4">
                  <p:embed/>
                </p:oleObj>
              </mc:Choice>
              <mc:Fallback>
                <p:oleObj name="Equation" r:id="rId4" imgW="318744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38" y="5670550"/>
                        <a:ext cx="6627812" cy="482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257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24053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87683" y="2009553"/>
            <a:ext cx="11101916" cy="45181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  <a:buFont typeface="+mj-lt"/>
              <a:buAutoNum type="arabicPeriod" startAt="4"/>
            </a:pPr>
            <a:r>
              <a:rPr lang="id-ID" sz="2400" dirty="0"/>
              <a:t>Untuk atribut yang bernilai kategorial</a:t>
            </a:r>
            <a:r>
              <a:rPr lang="id-ID" sz="2400" dirty="0" smtClean="0"/>
              <a:t>, </a:t>
            </a:r>
            <a:r>
              <a:rPr lang="id-ID" sz="2400" i="1" dirty="0" smtClean="0"/>
              <a:t>P</a:t>
            </a:r>
            <a:r>
              <a:rPr lang="id-ID" sz="2400" dirty="0" smtClean="0"/>
              <a:t>(</a:t>
            </a:r>
            <a:r>
              <a:rPr lang="id-ID" sz="2400" i="1" dirty="0" smtClean="0"/>
              <a:t>X</a:t>
            </a:r>
            <a:r>
              <a:rPr lang="id-ID" sz="2400" i="1" baseline="-25000" dirty="0" smtClean="0"/>
              <a:t>k</a:t>
            </a:r>
            <a:r>
              <a:rPr lang="id-ID" sz="2400" dirty="0"/>
              <a:t>|</a:t>
            </a:r>
            <a:r>
              <a:rPr lang="id-ID" sz="2400" i="1" dirty="0" smtClean="0"/>
              <a:t>C</a:t>
            </a:r>
            <a:r>
              <a:rPr lang="id-ID" sz="2400" i="1" baseline="-25000" dirty="0" smtClean="0"/>
              <a:t>i</a:t>
            </a:r>
            <a:r>
              <a:rPr lang="id-ID" sz="2400" dirty="0" smtClean="0"/>
              <a:t>) </a:t>
            </a:r>
            <a:r>
              <a:rPr lang="id-ID" sz="2400" dirty="0"/>
              <a:t>didefinisikan sebagai </a:t>
            </a:r>
            <a:r>
              <a:rPr lang="id-ID" sz="2400" dirty="0" smtClean="0"/>
              <a:t>jumlah </a:t>
            </a:r>
            <a:r>
              <a:rPr lang="id-ID" sz="2400" dirty="0"/>
              <a:t>tuple di kelas 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 dalam </a:t>
            </a:r>
            <a:r>
              <a:rPr lang="id-ID" sz="2400" dirty="0" smtClean="0"/>
              <a:t>himpunan </a:t>
            </a:r>
            <a:r>
              <a:rPr lang="id-ID" sz="2400" dirty="0"/>
              <a:t>data </a:t>
            </a:r>
            <a:r>
              <a:rPr lang="id-ID" sz="2400" i="1" dirty="0"/>
              <a:t>D</a:t>
            </a:r>
            <a:r>
              <a:rPr lang="id-ID" sz="2400" dirty="0"/>
              <a:t> yang memiliki nilai </a:t>
            </a:r>
            <a:r>
              <a:rPr lang="id-ID" sz="2400" i="1" dirty="0" smtClean="0"/>
              <a:t>x</a:t>
            </a:r>
            <a:r>
              <a:rPr lang="id-ID" sz="2400" i="1" baseline="-25000" dirty="0" smtClean="0"/>
              <a:t>k</a:t>
            </a:r>
            <a:r>
              <a:rPr lang="id-ID" sz="2400" dirty="0" smtClean="0"/>
              <a:t> pada </a:t>
            </a:r>
            <a:r>
              <a:rPr lang="id-ID" sz="2400" dirty="0"/>
              <a:t>atribut </a:t>
            </a:r>
            <a:r>
              <a:rPr lang="id-ID" sz="2400" i="1" dirty="0"/>
              <a:t>A</a:t>
            </a:r>
            <a:r>
              <a:rPr lang="id-ID" sz="2400" i="1" baseline="-25000" dirty="0"/>
              <a:t>k</a:t>
            </a:r>
            <a:r>
              <a:rPr lang="id-ID" sz="2400" dirty="0"/>
              <a:t> dibagi dengan </a:t>
            </a:r>
            <a:r>
              <a:rPr lang="id-ID" sz="2400" dirty="0" smtClean="0"/>
              <a:t>jumlah </a:t>
            </a:r>
            <a:r>
              <a:rPr lang="id-ID" sz="2400" dirty="0"/>
              <a:t>semua tuple di kelas 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 dalam </a:t>
            </a:r>
            <a:r>
              <a:rPr lang="id-ID" sz="2400" i="1" dirty="0"/>
              <a:t>D </a:t>
            </a:r>
            <a:r>
              <a:rPr lang="id-ID" sz="2400" dirty="0"/>
              <a:t>yang disimbolkan sebagai |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baseline="-25000" dirty="0"/>
              <a:t>,</a:t>
            </a:r>
            <a:r>
              <a:rPr lang="id-ID" sz="2400" i="1" baseline="-25000" dirty="0"/>
              <a:t>D</a:t>
            </a:r>
            <a:r>
              <a:rPr lang="id-ID" sz="2400" dirty="0" smtClean="0"/>
              <a:t>|.</a:t>
            </a:r>
          </a:p>
          <a:p>
            <a:pPr marL="441325" indent="0">
              <a:lnSpc>
                <a:spcPct val="90000"/>
              </a:lnSpc>
              <a:spcBef>
                <a:spcPts val="1200"/>
              </a:spcBef>
              <a:buSzPct val="100000"/>
              <a:buNone/>
            </a:pPr>
            <a:r>
              <a:rPr lang="id-ID" sz="2400" dirty="0" smtClean="0"/>
              <a:t>Untuk </a:t>
            </a:r>
            <a:r>
              <a:rPr lang="id-ID" sz="2400" dirty="0"/>
              <a:t>atribut yang bernilai kontinu, yang umumnya diasumsikan memiliki distribusi Gaussian,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X</a:t>
            </a:r>
            <a:r>
              <a:rPr lang="id-ID" sz="2400" i="1" baseline="-25000" dirty="0"/>
              <a:t>k</a:t>
            </a:r>
            <a:r>
              <a:rPr lang="id-ID" sz="2400" dirty="0"/>
              <a:t>|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)</a:t>
            </a:r>
            <a:r>
              <a:rPr lang="id-ID" sz="2400" dirty="0" smtClean="0"/>
              <a:t> </a:t>
            </a:r>
            <a:r>
              <a:rPr lang="id-ID" sz="2400" dirty="0"/>
              <a:t>didefinisikan </a:t>
            </a:r>
            <a:r>
              <a:rPr lang="id-ID" sz="2400" dirty="0" smtClean="0"/>
              <a:t>sebagai</a:t>
            </a:r>
          </a:p>
          <a:p>
            <a:pPr marL="441325" indent="0">
              <a:lnSpc>
                <a:spcPct val="90000"/>
              </a:lnSpc>
              <a:spcBef>
                <a:spcPts val="1200"/>
              </a:spcBef>
              <a:buSzPct val="100000"/>
              <a:buNone/>
            </a:pPr>
            <a:endParaRPr lang="id-ID" sz="2400" dirty="0"/>
          </a:p>
          <a:p>
            <a:pPr marL="441325" indent="0">
              <a:lnSpc>
                <a:spcPct val="90000"/>
              </a:lnSpc>
              <a:spcBef>
                <a:spcPts val="1200"/>
              </a:spcBef>
              <a:buSzPct val="100000"/>
              <a:buNone/>
            </a:pPr>
            <a:endParaRPr lang="id-ID" sz="2400" dirty="0" smtClean="0"/>
          </a:p>
          <a:p>
            <a:pPr marL="441325" indent="0">
              <a:lnSpc>
                <a:spcPct val="90000"/>
              </a:lnSpc>
              <a:spcBef>
                <a:spcPts val="1200"/>
              </a:spcBef>
              <a:buSzPct val="100000"/>
              <a:buNone/>
            </a:pPr>
            <a:endParaRPr lang="id-ID" sz="2400" dirty="0"/>
          </a:p>
          <a:p>
            <a:pPr marL="441325" indent="0">
              <a:lnSpc>
                <a:spcPct val="90000"/>
              </a:lnSpc>
              <a:spcBef>
                <a:spcPts val="1200"/>
              </a:spcBef>
              <a:buSzPct val="100000"/>
              <a:buNone/>
            </a:pPr>
            <a:r>
              <a:rPr lang="id-ID" sz="2400" dirty="0"/>
              <a:t>di mana </a:t>
            </a:r>
            <a:r>
              <a:rPr lang="id-ID" sz="2400" dirty="0" smtClean="0"/>
              <a:t>       dan        adalah </a:t>
            </a:r>
            <a:r>
              <a:rPr lang="id-ID" sz="2400" dirty="0"/>
              <a:t>rata-rata dan deviasi standar dari nilai-nilai pada atribut </a:t>
            </a:r>
            <a:r>
              <a:rPr lang="id-ID" sz="2400" i="1" dirty="0"/>
              <a:t>A</a:t>
            </a:r>
            <a:r>
              <a:rPr lang="id-ID" sz="2400" i="1" baseline="-25000" dirty="0"/>
              <a:t>k</a:t>
            </a:r>
            <a:r>
              <a:rPr lang="id-ID" sz="2400" dirty="0"/>
              <a:t> untuk kelas 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 smtClean="0"/>
              <a:t>.</a:t>
            </a:r>
            <a:endParaRPr sz="2400" dirty="0">
              <a:sym typeface="Verdana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86835" y="1395448"/>
            <a:ext cx="11101916" cy="5231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buSzPct val="25000"/>
            </a:pP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Naïve </a:t>
            </a:r>
            <a:r>
              <a:rPr lang="id-ID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Bayes</a:t>
            </a: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lang="id-ID" sz="280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90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257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542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431882"/>
              </p:ext>
            </p:extLst>
          </p:nvPr>
        </p:nvGraphicFramePr>
        <p:xfrm>
          <a:off x="2192338" y="5627688"/>
          <a:ext cx="598487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3" name="Equation" r:id="rId4" imgW="253800" imgH="241200" progId="Equation.3">
                  <p:embed/>
                </p:oleObj>
              </mc:Choice>
              <mc:Fallback>
                <p:oleObj name="Equation" r:id="rId4" imgW="25380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5627688"/>
                        <a:ext cx="598487" cy="566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441727"/>
              </p:ext>
            </p:extLst>
          </p:nvPr>
        </p:nvGraphicFramePr>
        <p:xfrm>
          <a:off x="3411538" y="5659438"/>
          <a:ext cx="5397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4" name="Equation" r:id="rId6" imgW="266400" imgH="241200" progId="Equation.3">
                  <p:embed/>
                </p:oleObj>
              </mc:Choice>
              <mc:Fallback>
                <p:oleObj name="Equation" r:id="rId6" imgW="26640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538" y="5659438"/>
                        <a:ext cx="539750" cy="488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7" name="Rectangle 12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728685"/>
              </p:ext>
            </p:extLst>
          </p:nvPr>
        </p:nvGraphicFramePr>
        <p:xfrm>
          <a:off x="4020206" y="4358082"/>
          <a:ext cx="4013451" cy="1277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5" name="Equation" r:id="rId8" imgW="1892300" imgH="596900" progId="Equation.3">
                  <p:embed/>
                </p:oleObj>
              </mc:Choice>
              <mc:Fallback>
                <p:oleObj name="Equation" r:id="rId8" imgW="1892300" imgH="596900" progId="Equation.3">
                  <p:embed/>
                  <p:pic>
                    <p:nvPicPr>
                      <p:cNvPr id="0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0206" y="4358082"/>
                        <a:ext cx="4013451" cy="12770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24"/>
          <p:cNvSpPr>
            <a:spLocks noChangeArrowheads="1"/>
          </p:cNvSpPr>
          <p:nvPr/>
        </p:nvSpPr>
        <p:spPr bwMode="auto">
          <a:xfrm>
            <a:off x="0" y="600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3042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87683" y="2009553"/>
            <a:ext cx="11101916" cy="28807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200"/>
              </a:spcBef>
              <a:buSzPct val="100000"/>
              <a:buFont typeface="+mj-lt"/>
              <a:buAutoNum type="arabicPeriod" startAt="5"/>
            </a:pPr>
            <a:r>
              <a:rPr lang="id-ID" sz="2400" dirty="0"/>
              <a:t>Untuk memprediksi label kelas dari tuple </a:t>
            </a:r>
            <a:r>
              <a:rPr lang="id-ID" sz="2400" i="1" dirty="0"/>
              <a:t>X</a:t>
            </a:r>
            <a:r>
              <a:rPr lang="id-ID" sz="2400" dirty="0"/>
              <a:t>, </a:t>
            </a:r>
            <a:r>
              <a:rPr lang="id-ID" sz="2400"/>
              <a:t>Anda </a:t>
            </a:r>
            <a:r>
              <a:rPr lang="id-ID" sz="2400" smtClean="0"/>
              <a:t>harus menghitung </a:t>
            </a:r>
            <a:r>
              <a:rPr lang="id-ID" sz="2400" dirty="0"/>
              <a:t>probabilitas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X</a:t>
            </a:r>
            <a:r>
              <a:rPr lang="id-ID" sz="2400" dirty="0"/>
              <a:t>|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)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)</a:t>
            </a:r>
            <a:r>
              <a:rPr lang="id-ID" sz="2400" dirty="0" smtClean="0"/>
              <a:t> </a:t>
            </a:r>
            <a:r>
              <a:rPr lang="id-ID" sz="2400" dirty="0"/>
              <a:t>untuk setiap kelas 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. Selanjutnya, </a:t>
            </a:r>
            <a:r>
              <a:rPr lang="id-ID" sz="2400"/>
              <a:t>Anda </a:t>
            </a:r>
            <a:r>
              <a:rPr lang="id-ID" sz="2400" smtClean="0"/>
              <a:t>hanya </a:t>
            </a:r>
            <a:r>
              <a:rPr lang="id-ID" sz="2400" dirty="0"/>
              <a:t>perlu memaksimalkan probabilitas tersebut, yaitu mencari kelas 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 </a:t>
            </a:r>
            <a:r>
              <a:rPr lang="id-ID" sz="2400"/>
              <a:t>yang </a:t>
            </a:r>
            <a:r>
              <a:rPr lang="id-ID" sz="2400" smtClean="0"/>
              <a:t>menghasilkan </a:t>
            </a:r>
            <a:r>
              <a:rPr lang="id-ID" sz="2400" dirty="0"/>
              <a:t>probabilitas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X</a:t>
            </a:r>
            <a:r>
              <a:rPr lang="id-ID" sz="2400" dirty="0"/>
              <a:t>|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) </a:t>
            </a:r>
            <a:r>
              <a:rPr lang="id-ID" sz="2400" i="1" dirty="0"/>
              <a:t>P</a:t>
            </a:r>
            <a:r>
              <a:rPr lang="id-ID" sz="2400" dirty="0"/>
              <a:t>(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)</a:t>
            </a:r>
            <a:r>
              <a:rPr lang="id-ID" sz="2400" dirty="0" smtClean="0"/>
              <a:t> </a:t>
            </a:r>
            <a:r>
              <a:rPr lang="id-ID" sz="2400" dirty="0"/>
              <a:t>maksimum sebagai kelas keputusan. </a:t>
            </a:r>
            <a:endParaRPr lang="id-ID" sz="2400" dirty="0" smtClean="0"/>
          </a:p>
          <a:p>
            <a:pPr marL="0" indent="441325">
              <a:lnSpc>
                <a:spcPct val="90000"/>
              </a:lnSpc>
              <a:spcBef>
                <a:spcPts val="1200"/>
              </a:spcBef>
              <a:buSzPct val="100000"/>
              <a:buNone/>
            </a:pPr>
            <a:r>
              <a:rPr lang="id-ID" sz="2400" dirty="0" smtClean="0"/>
              <a:t>Secara </a:t>
            </a:r>
            <a:r>
              <a:rPr lang="id-ID" sz="2400" dirty="0"/>
              <a:t>matematis, </a:t>
            </a:r>
            <a:r>
              <a:rPr lang="id-ID" sz="2400" i="1" dirty="0"/>
              <a:t>tuple</a:t>
            </a:r>
            <a:r>
              <a:rPr lang="id-ID" sz="2400" dirty="0"/>
              <a:t> </a:t>
            </a:r>
            <a:r>
              <a:rPr lang="id-ID" sz="2400" i="1" dirty="0"/>
              <a:t>X</a:t>
            </a:r>
            <a:r>
              <a:rPr lang="id-ID" sz="2400" dirty="0"/>
              <a:t> diberi label kelas </a:t>
            </a:r>
            <a:r>
              <a:rPr lang="id-ID" sz="2400" i="1" dirty="0"/>
              <a:t>C</a:t>
            </a:r>
            <a:r>
              <a:rPr lang="id-ID" sz="2400" i="1" baseline="-25000" dirty="0"/>
              <a:t>i</a:t>
            </a:r>
            <a:r>
              <a:rPr lang="id-ID" sz="2400" dirty="0"/>
              <a:t> jika </a:t>
            </a:r>
            <a:r>
              <a:rPr lang="id-ID" sz="2400"/>
              <a:t>dan </a:t>
            </a:r>
            <a:r>
              <a:rPr lang="id-ID" sz="2400" smtClean="0"/>
              <a:t>hanya </a:t>
            </a:r>
            <a:r>
              <a:rPr lang="id-ID" sz="2400" dirty="0" smtClean="0"/>
              <a:t>jika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SzPct val="100000"/>
              <a:buNone/>
            </a:pPr>
            <a:endParaRPr lang="id-ID" sz="2400" dirty="0" smtClean="0"/>
          </a:p>
          <a:p>
            <a:pPr marL="0" indent="0">
              <a:lnSpc>
                <a:spcPct val="90000"/>
              </a:lnSpc>
              <a:spcBef>
                <a:spcPts val="1200"/>
              </a:spcBef>
              <a:buSzPct val="100000"/>
              <a:buNone/>
            </a:pPr>
            <a:r>
              <a:rPr lang="id-ID" sz="2400" dirty="0" smtClean="0"/>
              <a:t>                                                  </a:t>
            </a:r>
            <a:endParaRPr sz="2400" dirty="0">
              <a:sym typeface="Verdana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86835" y="1395448"/>
            <a:ext cx="11101916" cy="5231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>
              <a:buSzPct val="25000"/>
            </a:pP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Naïve </a:t>
            </a:r>
            <a:r>
              <a:rPr lang="id-ID" sz="28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Bayes</a:t>
            </a: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lang="id-ID" sz="280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90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257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276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888296"/>
              </p:ext>
            </p:extLst>
          </p:nvPr>
        </p:nvGraphicFramePr>
        <p:xfrm>
          <a:off x="2266935" y="4046485"/>
          <a:ext cx="7377177" cy="60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2" name="Equation" r:id="rId4" imgW="3378200" imgH="279400" progId="Equation.3">
                  <p:embed/>
                </p:oleObj>
              </mc:Choice>
              <mc:Fallback>
                <p:oleObj name="Equation" r:id="rId4" imgW="3378200" imgH="279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35" y="4046485"/>
                        <a:ext cx="7377177" cy="6043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152400" y="428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03035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545042" y="3167410"/>
            <a:ext cx="11101916" cy="5231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algn="ctr">
              <a:buSzPct val="25000"/>
            </a:pPr>
            <a:r>
              <a:rPr lang="id-ID" sz="2800" b="1" dirty="0" smtClean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Naïve Bayes untuk data kategorial</a:t>
            </a:r>
            <a:endParaRPr lang="id-ID" sz="280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390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35782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25824"/>
              </p:ext>
            </p:extLst>
          </p:nvPr>
        </p:nvGraphicFramePr>
        <p:xfrm>
          <a:off x="882027" y="551839"/>
          <a:ext cx="10579519" cy="562825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{8CC1F72E-4AF8-4432-BF39-1D7B033C857F}</a:tableStyleId>
              </a:tblPr>
              <a:tblGrid>
                <a:gridCol w="2080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7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27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Handphone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Baterai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>
                          <a:effectLst/>
                        </a:rPr>
                        <a:t>Kamera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smtClean="0">
                          <a:effectLst/>
                        </a:rPr>
                        <a:t>Harga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b="1" spc="-30" dirty="0" smtClean="0">
                          <a:effectLst/>
                        </a:rPr>
                        <a:t>Layak (Direkomendasikan)</a:t>
                      </a:r>
                      <a:endParaRPr lang="id-ID" sz="3600" b="1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Tinggi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 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Tinggi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Kuat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H5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Cukup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H6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Sedang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H7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Sedang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H8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 smtClean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H9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Cukup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H10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Ya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H11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Tinggi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H12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H13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Sedang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Murah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Tidak</a:t>
                      </a:r>
                      <a:endParaRPr lang="id-ID" sz="3600" spc="-3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52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H14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Lemah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smtClean="0">
                          <a:effectLst/>
                        </a:rPr>
                        <a:t>Rendah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>
                          <a:effectLst/>
                        </a:rPr>
                        <a:t>Sangat </a:t>
                      </a:r>
                      <a:r>
                        <a:rPr lang="id-ID" sz="2000" spc="-30" smtClean="0">
                          <a:effectLst/>
                        </a:rPr>
                        <a:t>Mahal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id-ID" sz="2000" spc="-30" dirty="0">
                          <a:effectLst/>
                        </a:rPr>
                        <a:t>Tidak</a:t>
                      </a:r>
                      <a:endParaRPr lang="id-ID" sz="3600" spc="-3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4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informatika_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plate_informatika_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14006</TotalTime>
  <Words>2211</Words>
  <Application>Microsoft Office PowerPoint</Application>
  <PresentationFormat>Widescreen</PresentationFormat>
  <Paragraphs>1350</Paragraphs>
  <Slides>50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Times New Roman</vt:lpstr>
      <vt:lpstr>Verdana</vt:lpstr>
      <vt:lpstr>template_informatika_slide</vt:lpstr>
      <vt:lpstr>Office Theme</vt:lpstr>
      <vt:lpstr>1_template_informatika_slide</vt:lpstr>
      <vt:lpstr>Equation</vt:lpstr>
      <vt:lpstr>Machine Learning Naïve Bayes</vt:lpstr>
      <vt:lpstr>Naïve Bayes?</vt:lpstr>
      <vt:lpstr>Naïve Bayes?</vt:lpstr>
      <vt:lpstr>Naïve Bayes?</vt:lpstr>
      <vt:lpstr>Naïve Bayes?</vt:lpstr>
      <vt:lpstr>Naïve Bayes?</vt:lpstr>
      <vt:lpstr>Naïve Bayes?</vt:lpstr>
      <vt:lpstr>Naïve Bayes untuk data kategorial</vt:lpstr>
      <vt:lpstr>PowerPoint Presentation</vt:lpstr>
      <vt:lpstr>PowerPoint Presentation</vt:lpstr>
      <vt:lpstr>Langkah Pertama</vt:lpstr>
      <vt:lpstr>PowerPoint Presentation</vt:lpstr>
      <vt:lpstr>PowerPoint Presentation</vt:lpstr>
      <vt:lpstr>Langkah Kedua</vt:lpstr>
      <vt:lpstr>PowerPoint Presentation</vt:lpstr>
      <vt:lpstr>Langkah Ketiga</vt:lpstr>
      <vt:lpstr>Langkah Keempat</vt:lpstr>
      <vt:lpstr>Langkah Kelima</vt:lpstr>
      <vt:lpstr>Hasil Pembelajaran Naive Bayes?</vt:lpstr>
      <vt:lpstr>Hasil Pembelajaran Naive Bayes?</vt:lpstr>
      <vt:lpstr>PowerPoint Presentation</vt:lpstr>
      <vt:lpstr>Hasil Pembelajaran Naive Bayes?</vt:lpstr>
      <vt:lpstr>PowerPoint Presentation</vt:lpstr>
      <vt:lpstr>Hasil Pembelajaran Naive Bayes</vt:lpstr>
      <vt:lpstr>Hasil Pembelajaran Naive Bayes</vt:lpstr>
      <vt:lpstr>PowerPoint Presentation</vt:lpstr>
      <vt:lpstr>PowerPoint Presentation</vt:lpstr>
      <vt:lpstr>PowerPoint Presentation</vt:lpstr>
      <vt:lpstr>PowerPoint Presentation</vt:lpstr>
      <vt:lpstr>Naïve Bayes untuk data Kontinu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Hasil Pembelajaran Naive Bayes?</vt:lpstr>
      <vt:lpstr>Hasil Pembelajaran Naive Bayes?</vt:lpstr>
      <vt:lpstr>Hasil Pembelajaran Naive Bayes?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IFG412  Tugas Akhir I (Seminar Proposal) Pengantar Kuliah</dc:title>
  <dc:creator>Lenovo</dc:creator>
  <cp:lastModifiedBy>Lenovo</cp:lastModifiedBy>
  <cp:revision>237</cp:revision>
  <dcterms:modified xsi:type="dcterms:W3CDTF">2020-02-21T01:34:41Z</dcterms:modified>
</cp:coreProperties>
</file>